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mic Sans MS" panose="030F0702030302020204" pitchFamily="66" charset="0"/>
      <p:regular r:id="rId22"/>
      <p:bold r:id="rId23"/>
      <p:italic r:id="rId24"/>
      <p:boldItalic r:id="rId25"/>
    </p:embeddedFont>
    <p:embeddedFont>
      <p:font typeface="Source Code Pro" panose="020B0604020202020204" charset="0"/>
      <p:regular r:id="rId26"/>
      <p:bold r:id="rId27"/>
    </p:embeddedFont>
    <p:embeddedFont>
      <p:font typeface="Amatic SC"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68650" y="444100"/>
            <a:ext cx="8795399" cy="2690399"/>
          </a:xfrm>
          <a:prstGeom prst="rect">
            <a:avLst/>
          </a:prstGeom>
        </p:spPr>
        <p:txBody>
          <a:bodyPr lIns="91425" tIns="91425" rIns="91425" bIns="91425" anchor="ctr" anchorCtr="0">
            <a:noAutofit/>
          </a:bodyPr>
          <a:lstStyle/>
          <a:p>
            <a:pPr marL="0" lvl="0" indent="-69850" rtl="0">
              <a:lnSpc>
                <a:spcPct val="200000"/>
              </a:lnSpc>
              <a:spcBef>
                <a:spcPts val="0"/>
              </a:spcBef>
              <a:buClr>
                <a:schemeClr val="dk1"/>
              </a:buClr>
              <a:buSzPct val="45833"/>
              <a:buFont typeface="Arial"/>
              <a:buNone/>
            </a:pPr>
            <a:r>
              <a:rPr lang="en" sz="2400" b="0" u="sng">
                <a:latin typeface="Times New Roman"/>
                <a:ea typeface="Times New Roman"/>
                <a:cs typeface="Times New Roman"/>
                <a:sym typeface="Times New Roman"/>
              </a:rPr>
              <a:t>Pembelajaran tentang Teknologi Maklumat dan Komunikasi (ICT)</a:t>
            </a:r>
          </a:p>
          <a:p>
            <a:pPr marL="0" lvl="0" indent="-69850" rtl="0">
              <a:lnSpc>
                <a:spcPct val="200000"/>
              </a:lnSpc>
              <a:spcBef>
                <a:spcPts val="0"/>
              </a:spcBef>
              <a:buClr>
                <a:schemeClr val="dk1"/>
              </a:buClr>
              <a:buSzPct val="45833"/>
              <a:buFont typeface="Arial"/>
              <a:buNone/>
            </a:pPr>
            <a:r>
              <a:rPr lang="en" sz="2400" b="0" u="sng">
                <a:latin typeface="Times New Roman"/>
                <a:ea typeface="Times New Roman"/>
                <a:cs typeface="Times New Roman"/>
                <a:sym typeface="Times New Roman"/>
              </a:rPr>
              <a:t>dan</a:t>
            </a:r>
          </a:p>
          <a:p>
            <a:pPr marL="0" lvl="0" indent="-69850" rtl="0">
              <a:lnSpc>
                <a:spcPct val="200000"/>
              </a:lnSpc>
              <a:spcBef>
                <a:spcPts val="0"/>
              </a:spcBef>
              <a:buClr>
                <a:schemeClr val="dk1"/>
              </a:buClr>
              <a:buSzPct val="45833"/>
              <a:buFont typeface="Arial"/>
              <a:buNone/>
            </a:pPr>
            <a:r>
              <a:rPr lang="en" sz="2400" b="0" u="sng">
                <a:latin typeface="Times New Roman"/>
                <a:ea typeface="Times New Roman"/>
                <a:cs typeface="Times New Roman"/>
                <a:sym typeface="Times New Roman"/>
              </a:rPr>
              <a:t>Kemahiran Berfikir dalam ICT (</a:t>
            </a:r>
            <a:r>
              <a:rPr lang="en" sz="2400" b="0" i="1" u="sng">
                <a:latin typeface="Times New Roman"/>
                <a:ea typeface="Times New Roman"/>
                <a:cs typeface="Times New Roman"/>
                <a:sym typeface="Times New Roman"/>
              </a:rPr>
              <a:t>Thinking Skills and ICT</a:t>
            </a:r>
            <a:r>
              <a:rPr lang="en" sz="2400" b="0" u="sng">
                <a:latin typeface="Times New Roman"/>
                <a:ea typeface="Times New Roman"/>
                <a:cs typeface="Times New Roman"/>
                <a:sym typeface="Times New Roman"/>
              </a:rPr>
              <a:t>)</a:t>
            </a: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algn="l" rtl="0">
              <a:spcBef>
                <a:spcPts val="0"/>
              </a:spcBef>
              <a:buNone/>
            </a:pP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1000"/>
                                        <p:tgtEl>
                                          <p:spTgt spid="56">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anim calcmode="lin" valueType="num">
                                      <p:cBhvr additive="base">
                                        <p:cTn id="11" dur="1000"/>
                                        <p:tgtEl>
                                          <p:spTgt spid="56">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 calcmode="lin" valueType="num">
                                      <p:cBhvr additive="base">
                                        <p:cTn id="15" dur="1000"/>
                                        <p:tgtEl>
                                          <p:spTgt spid="5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2400" b="0">
                <a:solidFill>
                  <a:srgbClr val="000000"/>
                </a:solidFill>
                <a:latin typeface="Times New Roman"/>
                <a:ea typeface="Times New Roman"/>
                <a:cs typeface="Times New Roman"/>
                <a:sym typeface="Times New Roman"/>
              </a:rPr>
              <a:t>ICT SEBAGAI </a:t>
            </a:r>
          </a:p>
          <a:p>
            <a:pPr lvl="0">
              <a:spcBef>
                <a:spcPts val="0"/>
              </a:spcBef>
              <a:buNone/>
            </a:pPr>
            <a:endParaRPr>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dirty="0">
                <a:solidFill>
                  <a:srgbClr val="000000"/>
                </a:solidFill>
                <a:latin typeface="Times New Roman"/>
                <a:ea typeface="Times New Roman"/>
                <a:cs typeface="Times New Roman"/>
                <a:sym typeface="Times New Roman"/>
              </a:rPr>
              <a:t>ALAT APLIKASI </a:t>
            </a:r>
          </a:p>
          <a:p>
            <a:pPr marL="457200" lvl="0" indent="-317500" rtl="0">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digunakan sebagai medium bagi membantu pelajar melaksanakan aktiviti pembelajaran. </a:t>
            </a:r>
          </a:p>
          <a:p>
            <a:pPr lvl="0" rtl="0">
              <a:spcBef>
                <a:spcPts val="0"/>
              </a:spcBef>
              <a:buNone/>
            </a:pPr>
            <a:r>
              <a:rPr lang="en" sz="1400" dirty="0">
                <a:solidFill>
                  <a:srgbClr val="000000"/>
                </a:solidFill>
                <a:latin typeface="Times New Roman"/>
                <a:ea typeface="Times New Roman"/>
                <a:cs typeface="Times New Roman"/>
                <a:sym typeface="Times New Roman"/>
              </a:rPr>
              <a:t>Contoh</a:t>
            </a:r>
          </a:p>
          <a:p>
            <a:pPr marL="457200" lvl="0" indent="-317500" rtl="0">
              <a:spcBef>
                <a:spcPts val="0"/>
              </a:spcBef>
              <a:buClr>
                <a:srgbClr val="000000"/>
              </a:buClr>
              <a:buSzPct val="100000"/>
              <a:buFont typeface="Arial" panose="020B0604020202020204" pitchFamily="34" charset="0"/>
              <a:buChar char="•"/>
            </a:pPr>
            <a:r>
              <a:rPr lang="en" sz="1400" i="1" dirty="0">
                <a:solidFill>
                  <a:srgbClr val="000000"/>
                </a:solidFill>
                <a:latin typeface="Times New Roman"/>
                <a:ea typeface="Times New Roman"/>
                <a:cs typeface="Times New Roman"/>
                <a:sym typeface="Times New Roman"/>
              </a:rPr>
              <a:t>Microsoft Word</a:t>
            </a:r>
          </a:p>
          <a:p>
            <a:pPr marL="457200" lvl="0" indent="-317500" rtl="0">
              <a:spcBef>
                <a:spcPts val="0"/>
              </a:spcBef>
              <a:buClr>
                <a:srgbClr val="000000"/>
              </a:buClr>
              <a:buSzPct val="100000"/>
              <a:buFont typeface="Arial" panose="020B0604020202020204" pitchFamily="34" charset="0"/>
              <a:buChar char="•"/>
            </a:pPr>
            <a:r>
              <a:rPr lang="en" sz="1400" i="1" dirty="0">
                <a:solidFill>
                  <a:srgbClr val="000000"/>
                </a:solidFill>
                <a:latin typeface="Times New Roman"/>
                <a:ea typeface="Times New Roman"/>
                <a:cs typeface="Times New Roman"/>
                <a:sym typeface="Times New Roman"/>
              </a:rPr>
              <a:t>Microsoft Excel</a:t>
            </a:r>
          </a:p>
          <a:p>
            <a:pPr marL="457200" lvl="0" indent="-317500">
              <a:spcBef>
                <a:spcPts val="0"/>
              </a:spcBef>
              <a:buClr>
                <a:srgbClr val="000000"/>
              </a:buClr>
              <a:buSzPct val="100000"/>
              <a:buFont typeface="Arial" panose="020B0604020202020204" pitchFamily="34" charset="0"/>
              <a:buChar char="•"/>
            </a:pPr>
            <a:r>
              <a:rPr lang="en" sz="1400" i="1" dirty="0">
                <a:solidFill>
                  <a:srgbClr val="000000"/>
                </a:solidFill>
                <a:latin typeface="Times New Roman"/>
                <a:ea typeface="Times New Roman"/>
                <a:cs typeface="Times New Roman"/>
                <a:sym typeface="Times New Roman"/>
              </a:rPr>
              <a:t>Microsoft PowerPoint</a:t>
            </a:r>
          </a:p>
        </p:txBody>
      </p:sp>
      <p:pic>
        <p:nvPicPr>
          <p:cNvPr id="123" name="Shape 123"/>
          <p:cNvPicPr preferRelativeResize="0"/>
          <p:nvPr/>
        </p:nvPicPr>
        <p:blipFill>
          <a:blip r:embed="rId3">
            <a:alphaModFix/>
          </a:blip>
          <a:stretch>
            <a:fillRect/>
          </a:stretch>
        </p:blipFill>
        <p:spPr>
          <a:xfrm>
            <a:off x="4532448" y="2077073"/>
            <a:ext cx="4611549" cy="3066424"/>
          </a:xfrm>
          <a:prstGeom prst="rect">
            <a:avLst/>
          </a:prstGeom>
          <a:noFill/>
          <a:ln>
            <a:noFill/>
          </a:ln>
        </p:spPr>
      </p:pic>
      <p:pic>
        <p:nvPicPr>
          <p:cNvPr id="124" name="Shape 124"/>
          <p:cNvPicPr preferRelativeResize="0"/>
          <p:nvPr/>
        </p:nvPicPr>
        <p:blipFill>
          <a:blip r:embed="rId4">
            <a:alphaModFix/>
          </a:blip>
          <a:stretch>
            <a:fillRect/>
          </a:stretch>
        </p:blipFill>
        <p:spPr>
          <a:xfrm>
            <a:off x="2484000" y="2199975"/>
            <a:ext cx="743549" cy="743549"/>
          </a:xfrm>
          <a:prstGeom prst="rect">
            <a:avLst/>
          </a:prstGeom>
          <a:noFill/>
          <a:ln>
            <a:noFill/>
          </a:ln>
        </p:spPr>
      </p:pic>
      <p:pic>
        <p:nvPicPr>
          <p:cNvPr id="125" name="Shape 125"/>
          <p:cNvPicPr preferRelativeResize="0"/>
          <p:nvPr/>
        </p:nvPicPr>
        <p:blipFill>
          <a:blip r:embed="rId5">
            <a:alphaModFix/>
          </a:blip>
          <a:stretch>
            <a:fillRect/>
          </a:stretch>
        </p:blipFill>
        <p:spPr>
          <a:xfrm>
            <a:off x="3479725" y="2996000"/>
            <a:ext cx="743549" cy="743549"/>
          </a:xfrm>
          <a:prstGeom prst="rect">
            <a:avLst/>
          </a:prstGeom>
          <a:noFill/>
          <a:ln>
            <a:noFill/>
          </a:ln>
        </p:spPr>
      </p:pic>
      <p:pic>
        <p:nvPicPr>
          <p:cNvPr id="126" name="Shape 126"/>
          <p:cNvPicPr preferRelativeResize="0"/>
          <p:nvPr/>
        </p:nvPicPr>
        <p:blipFill>
          <a:blip r:embed="rId6">
            <a:alphaModFix/>
          </a:blip>
          <a:stretch>
            <a:fillRect/>
          </a:stretch>
        </p:blipFill>
        <p:spPr>
          <a:xfrm>
            <a:off x="2408621" y="3874846"/>
            <a:ext cx="743549" cy="743549"/>
          </a:xfrm>
          <a:prstGeom prst="rect">
            <a:avLst/>
          </a:prstGeom>
          <a:noFill/>
          <a:ln>
            <a:noFill/>
          </a:ln>
        </p:spPr>
      </p:pic>
      <p:pic>
        <p:nvPicPr>
          <p:cNvPr id="127" name="Shape 127"/>
          <p:cNvPicPr preferRelativeResize="0"/>
          <p:nvPr/>
        </p:nvPicPr>
        <p:blipFill>
          <a:blip r:embed="rId7">
            <a:alphaModFix/>
          </a:blip>
          <a:stretch>
            <a:fillRect/>
          </a:stretch>
        </p:blipFill>
        <p:spPr>
          <a:xfrm>
            <a:off x="3788900" y="4197750"/>
            <a:ext cx="743549" cy="7435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2400" b="0">
                <a:solidFill>
                  <a:srgbClr val="000000"/>
                </a:solidFill>
                <a:latin typeface="Times New Roman"/>
                <a:ea typeface="Times New Roman"/>
                <a:cs typeface="Times New Roman"/>
                <a:sym typeface="Times New Roman"/>
              </a:rPr>
              <a:t>ICT SEBAGAI </a:t>
            </a:r>
          </a:p>
          <a:p>
            <a:pPr lvl="0">
              <a:spcBef>
                <a:spcPts val="0"/>
              </a:spcBef>
              <a:buNone/>
            </a:pPr>
            <a:endParaRPr>
              <a:latin typeface="Times New Roman"/>
              <a:ea typeface="Times New Roman"/>
              <a:cs typeface="Times New Roman"/>
              <a:sym typeface="Times New Roman"/>
            </a:endParaRPr>
          </a:p>
        </p:txBody>
      </p:sp>
      <p:sp>
        <p:nvSpPr>
          <p:cNvPr id="133" name="Shape 13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200000"/>
              </a:lnSpc>
              <a:spcBef>
                <a:spcPts val="0"/>
              </a:spcBef>
              <a:buNone/>
            </a:pPr>
            <a:r>
              <a:rPr lang="en" dirty="0">
                <a:solidFill>
                  <a:srgbClr val="000000"/>
                </a:solidFill>
                <a:latin typeface="Times New Roman"/>
                <a:ea typeface="Times New Roman"/>
                <a:cs typeface="Times New Roman"/>
                <a:sym typeface="Times New Roman"/>
              </a:rPr>
              <a:t>ALAT KOMUNIKASI</a:t>
            </a:r>
          </a:p>
          <a:p>
            <a:pPr marL="457200" lvl="0" indent="-317500" algn="l" rtl="0">
              <a:lnSpc>
                <a:spcPct val="200000"/>
              </a:lnSpc>
              <a:spcBef>
                <a:spcPts val="160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digunakan untuk menghantar, menerima dan berkongsi maklumat dalam pelbagai bentuk melalui media elektronik di antara dua pihak.</a:t>
            </a:r>
          </a:p>
          <a:p>
            <a:pPr marL="457200" lvl="0" indent="-317500" algn="l" rtl="0">
              <a:lnSpc>
                <a:spcPct val="200000"/>
              </a:lnSpc>
              <a:spcBef>
                <a:spcPts val="1600"/>
              </a:spcBef>
              <a:spcAft>
                <a:spcPts val="0"/>
              </a:spcAft>
              <a:buClr>
                <a:srgbClr val="000000"/>
              </a:buClr>
              <a:buSzPct val="100000"/>
              <a:buFont typeface="Times New Roman"/>
            </a:pPr>
            <a:r>
              <a:rPr lang="en" sz="1400" i="1" dirty="0">
                <a:solidFill>
                  <a:srgbClr val="000000"/>
                </a:solidFill>
                <a:latin typeface="Times New Roman"/>
                <a:ea typeface="Times New Roman"/>
                <a:cs typeface="Times New Roman"/>
                <a:sym typeface="Times New Roman"/>
              </a:rPr>
              <a:t>Google Drive, Telegram, Whatsapp, Facebook.</a:t>
            </a:r>
          </a:p>
        </p:txBody>
      </p:sp>
      <p:pic>
        <p:nvPicPr>
          <p:cNvPr id="134" name="Shape 134"/>
          <p:cNvPicPr preferRelativeResize="0"/>
          <p:nvPr/>
        </p:nvPicPr>
        <p:blipFill>
          <a:blip r:embed="rId3">
            <a:alphaModFix/>
          </a:blip>
          <a:stretch>
            <a:fillRect/>
          </a:stretch>
        </p:blipFill>
        <p:spPr>
          <a:xfrm>
            <a:off x="2726416" y="3801609"/>
            <a:ext cx="800999" cy="800999"/>
          </a:xfrm>
          <a:prstGeom prst="rect">
            <a:avLst/>
          </a:prstGeom>
          <a:noFill/>
          <a:ln>
            <a:noFill/>
          </a:ln>
        </p:spPr>
      </p:pic>
      <p:pic>
        <p:nvPicPr>
          <p:cNvPr id="135" name="Shape 135"/>
          <p:cNvPicPr preferRelativeResize="0"/>
          <p:nvPr/>
        </p:nvPicPr>
        <p:blipFill>
          <a:blip r:embed="rId4">
            <a:alphaModFix/>
          </a:blip>
          <a:stretch>
            <a:fillRect/>
          </a:stretch>
        </p:blipFill>
        <p:spPr>
          <a:xfrm>
            <a:off x="4171499" y="4168374"/>
            <a:ext cx="800999" cy="800999"/>
          </a:xfrm>
          <a:prstGeom prst="rect">
            <a:avLst/>
          </a:prstGeom>
          <a:noFill/>
          <a:ln>
            <a:noFill/>
          </a:ln>
        </p:spPr>
      </p:pic>
      <p:pic>
        <p:nvPicPr>
          <p:cNvPr id="136" name="Shape 136"/>
          <p:cNvPicPr preferRelativeResize="0"/>
          <p:nvPr/>
        </p:nvPicPr>
        <p:blipFill>
          <a:blip r:embed="rId5">
            <a:alphaModFix/>
          </a:blip>
          <a:stretch>
            <a:fillRect/>
          </a:stretch>
        </p:blipFill>
        <p:spPr>
          <a:xfrm>
            <a:off x="5720350" y="2777401"/>
            <a:ext cx="3314558" cy="800999"/>
          </a:xfrm>
          <a:prstGeom prst="rect">
            <a:avLst/>
          </a:prstGeom>
          <a:noFill/>
          <a:ln>
            <a:noFill/>
          </a:ln>
        </p:spPr>
      </p:pic>
      <p:pic>
        <p:nvPicPr>
          <p:cNvPr id="137" name="Shape 137"/>
          <p:cNvPicPr preferRelativeResize="0"/>
          <p:nvPr/>
        </p:nvPicPr>
        <p:blipFill>
          <a:blip r:embed="rId6">
            <a:alphaModFix/>
          </a:blip>
          <a:stretch>
            <a:fillRect/>
          </a:stretch>
        </p:blipFill>
        <p:spPr>
          <a:xfrm>
            <a:off x="5143705" y="1093849"/>
            <a:ext cx="2233924" cy="1161649"/>
          </a:xfrm>
          <a:prstGeom prst="rect">
            <a:avLst/>
          </a:prstGeom>
          <a:noFill/>
          <a:ln>
            <a:noFill/>
          </a:ln>
        </p:spPr>
      </p:pic>
      <p:pic>
        <p:nvPicPr>
          <p:cNvPr id="138" name="Shape 138"/>
          <p:cNvPicPr preferRelativeResize="0"/>
          <p:nvPr/>
        </p:nvPicPr>
        <p:blipFill>
          <a:blip r:embed="rId7">
            <a:alphaModFix/>
          </a:blip>
          <a:stretch>
            <a:fillRect/>
          </a:stretch>
        </p:blipFill>
        <p:spPr>
          <a:xfrm>
            <a:off x="5459667" y="3673137"/>
            <a:ext cx="801000" cy="80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0" y="250250"/>
            <a:ext cx="8520599" cy="800999"/>
          </a:xfrm>
          <a:prstGeom prst="rect">
            <a:avLst/>
          </a:prstGeom>
        </p:spPr>
        <p:txBody>
          <a:bodyPr lIns="91425" tIns="91425" rIns="91425" bIns="91425" anchor="t" anchorCtr="0">
            <a:noAutofit/>
          </a:bodyPr>
          <a:lstStyle/>
          <a:p>
            <a:pPr marL="495300" lvl="0" indent="-69850" algn="ctr" rtl="0">
              <a:lnSpc>
                <a:spcPct val="115000"/>
              </a:lnSpc>
              <a:spcBef>
                <a:spcPts val="0"/>
              </a:spcBef>
              <a:buClr>
                <a:schemeClr val="dk1"/>
              </a:buClr>
              <a:buSzPct val="61111"/>
              <a:buFont typeface="Arial"/>
              <a:buNone/>
            </a:pPr>
            <a:r>
              <a:rPr lang="en" sz="1800">
                <a:latin typeface="Times New Roman"/>
                <a:ea typeface="Times New Roman"/>
                <a:cs typeface="Times New Roman"/>
                <a:sym typeface="Times New Roman"/>
              </a:rPr>
              <a:t> </a:t>
            </a:r>
            <a:r>
              <a:rPr lang="en" sz="1800">
                <a:latin typeface="Comic Sans MS"/>
                <a:ea typeface="Comic Sans MS"/>
                <a:cs typeface="Comic Sans MS"/>
                <a:sym typeface="Comic Sans MS"/>
              </a:rPr>
              <a:t>   Kemahiran Berfikir dalam ICT (</a:t>
            </a:r>
            <a:r>
              <a:rPr lang="en" sz="1800" i="1">
                <a:latin typeface="Comic Sans MS"/>
                <a:ea typeface="Comic Sans MS"/>
                <a:cs typeface="Comic Sans MS"/>
                <a:sym typeface="Comic Sans MS"/>
              </a:rPr>
              <a:t>Thinking Skills and ICT</a:t>
            </a:r>
            <a:r>
              <a:rPr lang="en" sz="1800">
                <a:latin typeface="Comic Sans MS"/>
                <a:ea typeface="Comic Sans MS"/>
                <a:cs typeface="Comic Sans MS"/>
                <a:sym typeface="Comic Sans MS"/>
              </a:rPr>
              <a:t>)</a:t>
            </a:r>
          </a:p>
          <a:p>
            <a:pPr lvl="0">
              <a:spcBef>
                <a:spcPts val="0"/>
              </a:spcBef>
              <a:buNone/>
            </a:pPr>
            <a:endParaRPr/>
          </a:p>
        </p:txBody>
      </p:sp>
      <p:sp>
        <p:nvSpPr>
          <p:cNvPr id="144" name="Shape 144"/>
          <p:cNvSpPr txBox="1">
            <a:spLocks noGrp="1"/>
          </p:cNvSpPr>
          <p:nvPr>
            <p:ph type="body" idx="1"/>
          </p:nvPr>
        </p:nvSpPr>
        <p:spPr>
          <a:xfrm>
            <a:off x="311700" y="1196225"/>
            <a:ext cx="8520599" cy="33401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Times New Roman"/>
                <a:ea typeface="Times New Roman"/>
                <a:cs typeface="Times New Roman"/>
                <a:sym typeface="Times New Roman"/>
              </a:rPr>
              <a:t>Pengenalan :</a:t>
            </a:r>
          </a:p>
          <a:p>
            <a:pPr lvl="0" rtl="0">
              <a:spcBef>
                <a:spcPts val="0"/>
              </a:spcBef>
              <a:buNone/>
            </a:pPr>
            <a:r>
              <a:rPr lang="en" sz="1100" b="1">
                <a:solidFill>
                  <a:srgbClr val="000000"/>
                </a:solidFill>
                <a:latin typeface="Times New Roman"/>
                <a:ea typeface="Times New Roman"/>
                <a:cs typeface="Times New Roman"/>
                <a:sym typeface="Times New Roman"/>
              </a:rPr>
              <a:t>-</a:t>
            </a:r>
            <a:r>
              <a:rPr lang="en" sz="1100">
                <a:solidFill>
                  <a:srgbClr val="000000"/>
                </a:solidFill>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Kemahiran berfikir dan ICT adalah sangat penting pada masa kini terutama sekali kepada golongan pelajar dan golongan pendidik. Kemahiran ini semakin penting seiring dengan perkembangan teknologi pada masa kini. Boleh dikatakan kita semua pada masa kini bergantung kepada teknologi kerana ia memudahkan cara kerja kita.</a:t>
            </a:r>
          </a:p>
          <a:p>
            <a:pPr lvl="0" rtl="0">
              <a:spcBef>
                <a:spcPts val="0"/>
              </a:spcBef>
              <a:buNone/>
            </a:pPr>
            <a:r>
              <a:rPr lang="en" sz="1400">
                <a:solidFill>
                  <a:srgbClr val="000000"/>
                </a:solidFill>
                <a:latin typeface="Times New Roman"/>
                <a:ea typeface="Times New Roman"/>
                <a:cs typeface="Times New Roman"/>
                <a:sym typeface="Times New Roman"/>
              </a:rPr>
              <a:t>-	Kaedah untuk meningkatkan kemahiran insaniah seseorang melalui penggunaan teknologi dan sistem rangkaian internet.</a:t>
            </a:r>
          </a:p>
          <a:p>
            <a:pPr lvl="0" rtl="0">
              <a:spcBef>
                <a:spcPts val="0"/>
              </a:spcBef>
              <a:buNone/>
            </a:pPr>
            <a:endParaRPr sz="1100">
              <a:solidFill>
                <a:srgbClr val="000000"/>
              </a:solidFill>
              <a:latin typeface="Times New Roman"/>
              <a:ea typeface="Times New Roman"/>
              <a:cs typeface="Times New Roman"/>
              <a:sym typeface="Times New Roman"/>
            </a:endParaRPr>
          </a:p>
        </p:txBody>
      </p:sp>
      <p:pic>
        <p:nvPicPr>
          <p:cNvPr id="145" name="Shape 145"/>
          <p:cNvPicPr preferRelativeResize="0"/>
          <p:nvPr/>
        </p:nvPicPr>
        <p:blipFill>
          <a:blip r:embed="rId3">
            <a:alphaModFix/>
          </a:blip>
          <a:stretch>
            <a:fillRect/>
          </a:stretch>
        </p:blipFill>
        <p:spPr>
          <a:xfrm>
            <a:off x="6283450" y="3147250"/>
            <a:ext cx="1976600" cy="1838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2400">
                <a:latin typeface="Times New Roman"/>
                <a:ea typeface="Times New Roman"/>
                <a:cs typeface="Times New Roman"/>
                <a:sym typeface="Times New Roman"/>
              </a:rPr>
              <a:t>TUJUAN KEMAHIRAN BERFIKIR</a:t>
            </a:r>
          </a:p>
        </p:txBody>
      </p:sp>
      <p:sp>
        <p:nvSpPr>
          <p:cNvPr id="151" name="Shape 151"/>
          <p:cNvSpPr txBox="1">
            <a:spLocks noGrp="1"/>
          </p:cNvSpPr>
          <p:nvPr>
            <p:ph type="body" idx="1"/>
          </p:nvPr>
        </p:nvSpPr>
        <p:spPr>
          <a:xfrm>
            <a:off x="311700" y="1215700"/>
            <a:ext cx="8520599" cy="3340199"/>
          </a:xfrm>
          <a:prstGeom prst="rect">
            <a:avLst/>
          </a:prstGeom>
        </p:spPr>
        <p:txBody>
          <a:bodyPr lIns="91425" tIns="91425" rIns="91425" bIns="91425" anchor="t" anchorCtr="0">
            <a:noAutofit/>
          </a:bodyPr>
          <a:lstStyle/>
          <a:p>
            <a:pPr lvl="0" rtl="0">
              <a:spcBef>
                <a:spcPts val="0"/>
              </a:spcBef>
              <a:buNone/>
            </a:pPr>
            <a:r>
              <a:rPr lang="en"/>
              <a:t>-	</a:t>
            </a:r>
            <a:r>
              <a:rPr lang="en" sz="1400">
                <a:solidFill>
                  <a:srgbClr val="000000"/>
                </a:solidFill>
                <a:latin typeface="Times New Roman"/>
                <a:ea typeface="Times New Roman"/>
                <a:cs typeface="Times New Roman"/>
                <a:sym typeface="Times New Roman"/>
              </a:rPr>
              <a:t>Mendapatkan kemahiran berfikir secara kreatif dan kritis. </a:t>
            </a:r>
          </a:p>
          <a:p>
            <a:pPr lvl="0" rtl="0">
              <a:spcBef>
                <a:spcPts val="0"/>
              </a:spcBef>
              <a:buNone/>
            </a:pPr>
            <a:r>
              <a:rPr lang="en" sz="1400">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Mengatasi masalah berfikir yang terburu-buru, bercelaru dan kabur. </a:t>
            </a:r>
          </a:p>
          <a:p>
            <a:pPr lvl="0" rtl="0">
              <a:spcBef>
                <a:spcPts val="0"/>
              </a:spcBef>
              <a:buNone/>
            </a:pPr>
            <a:r>
              <a:rPr lang="en" sz="1400">
                <a:latin typeface="Times New Roman"/>
                <a:ea typeface="Times New Roman"/>
                <a:cs typeface="Times New Roman"/>
                <a:sym typeface="Times New Roman"/>
              </a:rPr>
              <a:t>-	</a:t>
            </a:r>
            <a:r>
              <a:rPr lang="en" sz="1400">
                <a:solidFill>
                  <a:srgbClr val="000000"/>
                </a:solidFill>
                <a:latin typeface="Times New Roman"/>
                <a:ea typeface="Times New Roman"/>
                <a:cs typeface="Times New Roman"/>
                <a:sym typeface="Times New Roman"/>
              </a:rPr>
              <a:t>Meningkatkan aspek kognitif dan afektif seterusnya perkembangan intelek.</a:t>
            </a:r>
          </a:p>
          <a:p>
            <a:pPr lvl="0">
              <a:spcBef>
                <a:spcPts val="0"/>
              </a:spcBef>
              <a:buNone/>
            </a:pPr>
            <a:endParaRPr/>
          </a:p>
        </p:txBody>
      </p:sp>
      <p:pic>
        <p:nvPicPr>
          <p:cNvPr id="152" name="Shape 152"/>
          <p:cNvPicPr preferRelativeResize="0"/>
          <p:nvPr/>
        </p:nvPicPr>
        <p:blipFill>
          <a:blip r:embed="rId3">
            <a:alphaModFix/>
          </a:blip>
          <a:stretch>
            <a:fillRect/>
          </a:stretch>
        </p:blipFill>
        <p:spPr>
          <a:xfrm>
            <a:off x="2079825" y="2698800"/>
            <a:ext cx="3133624" cy="2303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lnSpc>
                <a:spcPct val="80000"/>
              </a:lnSpc>
              <a:spcBef>
                <a:spcPts val="500"/>
              </a:spcBef>
              <a:buNone/>
            </a:pPr>
            <a:r>
              <a:rPr lang="en" sz="2400" b="1">
                <a:solidFill>
                  <a:srgbClr val="000000"/>
                </a:solidFill>
                <a:latin typeface="Times New Roman"/>
                <a:ea typeface="Times New Roman"/>
                <a:cs typeface="Times New Roman"/>
                <a:sym typeface="Times New Roman"/>
              </a:rPr>
              <a:t>KEPENTINGAN KEMAHIRAN BERFIKIR</a:t>
            </a:r>
          </a:p>
        </p:txBody>
      </p:sp>
      <p:sp>
        <p:nvSpPr>
          <p:cNvPr id="158" name="Shape 158"/>
          <p:cNvSpPr txBox="1">
            <a:spLocks noGrp="1"/>
          </p:cNvSpPr>
          <p:nvPr>
            <p:ph type="body" idx="1"/>
          </p:nvPr>
        </p:nvSpPr>
        <p:spPr>
          <a:xfrm>
            <a:off x="311700" y="1173550"/>
            <a:ext cx="8520599" cy="3099900"/>
          </a:xfrm>
          <a:prstGeom prst="rect">
            <a:avLst/>
          </a:prstGeom>
        </p:spPr>
        <p:txBody>
          <a:bodyPr lIns="91425" tIns="91425" rIns="91425" bIns="91425" anchor="t" anchorCtr="0">
            <a:noAutofit/>
          </a:bodyPr>
          <a:lstStyle/>
          <a:p>
            <a:pPr lvl="0" rtl="0">
              <a:lnSpc>
                <a:spcPct val="100000"/>
              </a:lnSpc>
              <a:spcBef>
                <a:spcPts val="800"/>
              </a:spcBef>
              <a:buClr>
                <a:schemeClr val="dk1"/>
              </a:buClr>
              <a:buSzPct val="100000"/>
              <a:buFont typeface="Arial"/>
              <a:buNone/>
            </a:pPr>
            <a:r>
              <a:rPr lang="en" sz="1100" b="1">
                <a:solidFill>
                  <a:srgbClr val="434343"/>
                </a:solidFill>
                <a:latin typeface="Times New Roman"/>
                <a:ea typeface="Times New Roman"/>
                <a:cs typeface="Times New Roman"/>
                <a:sym typeface="Times New Roman"/>
              </a:rPr>
              <a:t>•	</a:t>
            </a:r>
            <a:r>
              <a:rPr lang="en" sz="1200" b="1">
                <a:solidFill>
                  <a:srgbClr val="434343"/>
                </a:solidFill>
                <a:latin typeface="Times New Roman"/>
                <a:ea typeface="Times New Roman"/>
                <a:cs typeface="Times New Roman"/>
                <a:sym typeface="Times New Roman"/>
              </a:rPr>
              <a:t>Aspek yang penting untuk belajar berfikir adalah keupayaan memindahkan kemahiran yang sudah dipelajari kepada situasi yang lain.</a:t>
            </a:r>
          </a:p>
          <a:p>
            <a:pPr lvl="0" rtl="0">
              <a:lnSpc>
                <a:spcPct val="80000"/>
              </a:lnSpc>
              <a:spcBef>
                <a:spcPts val="500"/>
              </a:spcBef>
              <a:buClr>
                <a:schemeClr val="dk1"/>
              </a:buClr>
              <a:buSzPct val="91666"/>
              <a:buFont typeface="Arial"/>
              <a:buNone/>
            </a:pPr>
            <a:r>
              <a:rPr lang="en" sz="1200" b="1">
                <a:solidFill>
                  <a:srgbClr val="434343"/>
                </a:solidFill>
                <a:latin typeface="Times New Roman"/>
                <a:ea typeface="Times New Roman"/>
                <a:cs typeface="Times New Roman"/>
                <a:sym typeface="Times New Roman"/>
              </a:rPr>
              <a:t>•	Kemahiran berfikir adalah penting dalam proses meninggikan lagi keupayaan belajar kerana melaluinya pelajar dapat mengawal, menentukan arah dan mengukur kemajuan pelajaran.</a:t>
            </a:r>
          </a:p>
          <a:p>
            <a:pPr lvl="0" rtl="0">
              <a:lnSpc>
                <a:spcPct val="80000"/>
              </a:lnSpc>
              <a:spcBef>
                <a:spcPts val="500"/>
              </a:spcBef>
              <a:buClr>
                <a:schemeClr val="dk1"/>
              </a:buClr>
              <a:buSzPct val="91666"/>
              <a:buFont typeface="Arial"/>
              <a:buNone/>
            </a:pPr>
            <a:r>
              <a:rPr lang="en" sz="1200" b="1">
                <a:solidFill>
                  <a:srgbClr val="434343"/>
                </a:solidFill>
                <a:latin typeface="Times New Roman"/>
                <a:ea typeface="Times New Roman"/>
                <a:cs typeface="Times New Roman"/>
                <a:sym typeface="Times New Roman"/>
              </a:rPr>
              <a:t>•	Mereka juga dapat menggunakan pengetahuan yang telah dipelajari dengan lebih produktif.</a:t>
            </a:r>
          </a:p>
          <a:p>
            <a:pPr lvl="0" rtl="0">
              <a:lnSpc>
                <a:spcPct val="80000"/>
              </a:lnSpc>
              <a:spcBef>
                <a:spcPts val="500"/>
              </a:spcBef>
              <a:buClr>
                <a:schemeClr val="dk1"/>
              </a:buClr>
              <a:buSzPct val="91666"/>
              <a:buFont typeface="Arial"/>
              <a:buNone/>
            </a:pPr>
            <a:r>
              <a:rPr lang="en" sz="1200" b="1">
                <a:solidFill>
                  <a:srgbClr val="434343"/>
                </a:solidFill>
                <a:latin typeface="Times New Roman"/>
                <a:ea typeface="Times New Roman"/>
                <a:cs typeface="Times New Roman"/>
                <a:sym typeface="Times New Roman"/>
              </a:rPr>
              <a:t>•	Pelajar dapat menggunakan pengetahuan, kemahiran dan sikap yang terurus dalam kehidupan.</a:t>
            </a:r>
          </a:p>
          <a:p>
            <a:pPr lvl="0" rtl="0">
              <a:lnSpc>
                <a:spcPct val="80000"/>
              </a:lnSpc>
              <a:spcBef>
                <a:spcPts val="500"/>
              </a:spcBef>
              <a:buClr>
                <a:schemeClr val="dk1"/>
              </a:buClr>
              <a:buSzPct val="91666"/>
              <a:buFont typeface="Arial"/>
              <a:buNone/>
            </a:pPr>
            <a:r>
              <a:rPr lang="en" sz="1200" b="1">
                <a:solidFill>
                  <a:srgbClr val="434343"/>
                </a:solidFill>
                <a:latin typeface="Times New Roman"/>
                <a:ea typeface="Times New Roman"/>
                <a:cs typeface="Times New Roman"/>
                <a:sym typeface="Times New Roman"/>
              </a:rPr>
              <a:t>•	Perkembangan ilmu iaitu tahap kemahiran berfikir kini kian maju.</a:t>
            </a:r>
          </a:p>
          <a:p>
            <a:pPr lvl="0" rtl="0">
              <a:lnSpc>
                <a:spcPct val="80000"/>
              </a:lnSpc>
              <a:spcBef>
                <a:spcPts val="500"/>
              </a:spcBef>
              <a:buClr>
                <a:schemeClr val="dk1"/>
              </a:buClr>
              <a:buSzPct val="91666"/>
              <a:buFont typeface="Arial"/>
              <a:buNone/>
            </a:pPr>
            <a:r>
              <a:rPr lang="en" sz="1200" b="1">
                <a:solidFill>
                  <a:srgbClr val="434343"/>
                </a:solidFill>
                <a:latin typeface="Times New Roman"/>
                <a:ea typeface="Times New Roman"/>
                <a:cs typeface="Times New Roman"/>
                <a:sym typeface="Times New Roman"/>
              </a:rPr>
              <a:t>•	Aspek penting dalam pembelajaran :  Pengetahuan, Kemahiran dan Sikap.</a:t>
            </a:r>
          </a:p>
        </p:txBody>
      </p:sp>
      <p:pic>
        <p:nvPicPr>
          <p:cNvPr id="159" name="Shape 159"/>
          <p:cNvPicPr preferRelativeResize="0"/>
          <p:nvPr/>
        </p:nvPicPr>
        <p:blipFill>
          <a:blip r:embed="rId3">
            <a:alphaModFix/>
          </a:blip>
          <a:stretch>
            <a:fillRect/>
          </a:stretch>
        </p:blipFill>
        <p:spPr>
          <a:xfrm>
            <a:off x="6720575" y="2623625"/>
            <a:ext cx="2171700" cy="16954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42675"/>
            <a:ext cx="8520599" cy="800999"/>
          </a:xfrm>
          <a:prstGeom prst="rect">
            <a:avLst/>
          </a:prstGeom>
        </p:spPr>
        <p:txBody>
          <a:bodyPr lIns="91425" tIns="91425" rIns="91425" bIns="91425" anchor="t" anchorCtr="0">
            <a:noAutofit/>
          </a:bodyPr>
          <a:lstStyle/>
          <a:p>
            <a:pPr lvl="0" algn="ctr">
              <a:spcBef>
                <a:spcPts val="0"/>
              </a:spcBef>
              <a:buNone/>
            </a:pPr>
            <a:r>
              <a:rPr lang="en" sz="2400">
                <a:latin typeface="Times New Roman"/>
                <a:ea typeface="Times New Roman"/>
                <a:cs typeface="Times New Roman"/>
                <a:sym typeface="Times New Roman"/>
              </a:rPr>
              <a:t>KEPENTINGAN KEMAHIRAN BERFIKIR DALAM ICT</a:t>
            </a:r>
          </a:p>
        </p:txBody>
      </p:sp>
      <p:sp>
        <p:nvSpPr>
          <p:cNvPr id="165" name="Shape 165"/>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600"/>
              </a:spcBef>
              <a:spcAft>
                <a:spcPts val="0"/>
              </a:spcAft>
              <a:buNone/>
            </a:pPr>
            <a:r>
              <a:rPr lang="en" sz="1950">
                <a:solidFill>
                  <a:srgbClr val="0F6FC6"/>
                </a:solidFill>
                <a:latin typeface="Arial"/>
                <a:ea typeface="Arial"/>
                <a:cs typeface="Arial"/>
                <a:sym typeface="Arial"/>
              </a:rPr>
              <a:t>-</a:t>
            </a:r>
            <a:r>
              <a:rPr lang="en" sz="1950">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Memudahkan proses pembelajaran dan pengajaran berlaku.</a:t>
            </a:r>
          </a:p>
          <a:p>
            <a:pPr lvl="0" rtl="0">
              <a:spcBef>
                <a:spcPts val="600"/>
              </a:spcBef>
              <a:spcAft>
                <a:spcPts val="0"/>
              </a:spcAft>
              <a:buNone/>
            </a:pPr>
            <a:r>
              <a:rPr lang="en">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Memupuk semangat menimba ilmu.</a:t>
            </a:r>
          </a:p>
          <a:p>
            <a:pPr lvl="0" rtl="0">
              <a:spcBef>
                <a:spcPts val="600"/>
              </a:spcBef>
              <a:spcAft>
                <a:spcPts val="0"/>
              </a:spcAft>
              <a:buNone/>
            </a:pPr>
            <a:r>
              <a:rPr lang="en">
                <a:solidFill>
                  <a:srgbClr val="0F6FC6"/>
                </a:solidFill>
                <a:latin typeface="Times New Roman"/>
                <a:ea typeface="Times New Roman"/>
                <a:cs typeface="Times New Roman"/>
                <a:sym typeface="Times New Roman"/>
              </a:rPr>
              <a:t>-	</a:t>
            </a:r>
            <a:r>
              <a:rPr lang="en">
                <a:solidFill>
                  <a:srgbClr val="000000"/>
                </a:solidFill>
                <a:latin typeface="Times New Roman"/>
                <a:ea typeface="Times New Roman"/>
                <a:cs typeface="Times New Roman"/>
                <a:sym typeface="Times New Roman"/>
              </a:rPr>
              <a:t>Meningkatkan kemahiran dan pengetahuan pelajar.</a:t>
            </a:r>
          </a:p>
          <a:p>
            <a:pPr lvl="0">
              <a:spcBef>
                <a:spcPts val="0"/>
              </a:spcBef>
              <a:buNone/>
            </a:pPr>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311700" y="961400"/>
            <a:ext cx="3999899" cy="3607499"/>
          </a:xfrm>
          <a:prstGeom prst="rect">
            <a:avLst/>
          </a:prstGeom>
        </p:spPr>
        <p:txBody>
          <a:bodyPr lIns="91425" tIns="91425" rIns="91425" bIns="91425" anchor="t" anchorCtr="0">
            <a:noAutofit/>
          </a:bodyPr>
          <a:lstStyle/>
          <a:p>
            <a:pPr lvl="0" rtl="0">
              <a:spcBef>
                <a:spcPts val="0"/>
              </a:spcBef>
              <a:buNone/>
            </a:pPr>
            <a:r>
              <a:rPr lang="en" sz="1200" b="1">
                <a:solidFill>
                  <a:srgbClr val="434343"/>
                </a:solidFill>
                <a:latin typeface="Times New Roman"/>
                <a:ea typeface="Times New Roman"/>
                <a:cs typeface="Times New Roman"/>
                <a:sym typeface="Times New Roman"/>
              </a:rPr>
              <a:t> </a:t>
            </a:r>
          </a:p>
          <a:p>
            <a:pPr lvl="0" rtl="0">
              <a:spcBef>
                <a:spcPts val="0"/>
              </a:spcBef>
              <a:buNone/>
            </a:pPr>
            <a:r>
              <a:rPr lang="en" sz="1200" b="1">
                <a:solidFill>
                  <a:srgbClr val="434343"/>
                </a:solidFill>
                <a:latin typeface="Times New Roman"/>
                <a:ea typeface="Times New Roman"/>
                <a:cs typeface="Times New Roman"/>
                <a:sym typeface="Times New Roman"/>
              </a:rPr>
              <a:t>- membangunkan kemahiran berfikir melalui ICT dengan melibatkan diri dalam penyelidikan dan aktiviti yang ditetapkan.</a:t>
            </a:r>
          </a:p>
          <a:p>
            <a:pPr lvl="0" rtl="0">
              <a:spcBef>
                <a:spcPts val="0"/>
              </a:spcBef>
              <a:spcAft>
                <a:spcPts val="0"/>
              </a:spcAft>
              <a:buNone/>
            </a:pPr>
            <a:r>
              <a:rPr lang="en" sz="1200" b="1">
                <a:solidFill>
                  <a:srgbClr val="434343"/>
                </a:solidFill>
                <a:latin typeface="Times New Roman"/>
                <a:ea typeface="Times New Roman"/>
                <a:cs typeface="Times New Roman"/>
                <a:sym typeface="Times New Roman"/>
              </a:rPr>
              <a:t>-menggunakan ICT untuk mengendalikan,menyampaikan maklumat,menyelesaikan masalah dan menimbulkan soalan .</a:t>
            </a:r>
          </a:p>
          <a:p>
            <a:pPr lvl="0" rtl="0">
              <a:spcBef>
                <a:spcPts val="0"/>
              </a:spcBef>
              <a:spcAft>
                <a:spcPts val="0"/>
              </a:spcAft>
              <a:buClr>
                <a:schemeClr val="dk1"/>
              </a:buClr>
              <a:buSzPct val="91666"/>
              <a:buFont typeface="Arial"/>
              <a:buNone/>
            </a:pPr>
            <a:endParaRPr sz="1200" b="1">
              <a:solidFill>
                <a:srgbClr val="434343"/>
              </a:solidFill>
              <a:latin typeface="Times New Roman"/>
              <a:ea typeface="Times New Roman"/>
              <a:cs typeface="Times New Roman"/>
              <a:sym typeface="Times New Roman"/>
            </a:endParaRPr>
          </a:p>
          <a:p>
            <a:pPr lvl="0" rtl="0">
              <a:spcBef>
                <a:spcPts val="0"/>
              </a:spcBef>
              <a:spcAft>
                <a:spcPts val="0"/>
              </a:spcAft>
              <a:buNone/>
            </a:pPr>
            <a:r>
              <a:rPr lang="en" sz="1200" b="1">
                <a:solidFill>
                  <a:srgbClr val="434343"/>
                </a:solidFill>
                <a:latin typeface="Times New Roman"/>
                <a:ea typeface="Times New Roman"/>
                <a:cs typeface="Times New Roman"/>
                <a:sym typeface="Times New Roman"/>
              </a:rPr>
              <a:t>-	Contohnya pelajar perlu mencari banyak maklumat tentang sesuatu perkara melalui search engine seperti Google bagi memperoleh maklumat yang pelbagai.</a:t>
            </a:r>
          </a:p>
          <a:p>
            <a:pPr lvl="0" rtl="0">
              <a:spcBef>
                <a:spcPts val="0"/>
              </a:spcBef>
              <a:spcAft>
                <a:spcPts val="0"/>
              </a:spcAft>
              <a:buNone/>
            </a:pPr>
            <a:endParaRPr sz="1200" b="1">
              <a:solidFill>
                <a:srgbClr val="434343"/>
              </a:solidFill>
              <a:latin typeface="Times New Roman"/>
              <a:ea typeface="Times New Roman"/>
              <a:cs typeface="Times New Roman"/>
              <a:sym typeface="Times New Roman"/>
            </a:endParaRPr>
          </a:p>
          <a:p>
            <a:pPr lvl="0" rtl="0">
              <a:spcBef>
                <a:spcPts val="0"/>
              </a:spcBef>
              <a:spcAft>
                <a:spcPts val="0"/>
              </a:spcAft>
              <a:buNone/>
            </a:pPr>
            <a:endParaRPr sz="1200" b="1">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endParaRPr sz="1200" b="1">
              <a:solidFill>
                <a:srgbClr val="434343"/>
              </a:solidFill>
              <a:latin typeface="Times New Roman"/>
              <a:ea typeface="Times New Roman"/>
              <a:cs typeface="Times New Roman"/>
              <a:sym typeface="Times New Roman"/>
            </a:endParaRPr>
          </a:p>
          <a:p>
            <a:pPr lvl="0">
              <a:spcBef>
                <a:spcPts val="0"/>
              </a:spcBef>
              <a:buNone/>
            </a:pPr>
            <a:endParaRPr sz="1200" b="1">
              <a:solidFill>
                <a:srgbClr val="434343"/>
              </a:solidFill>
              <a:latin typeface="Times New Roman"/>
              <a:ea typeface="Times New Roman"/>
              <a:cs typeface="Times New Roman"/>
              <a:sym typeface="Times New Roman"/>
            </a:endParaRPr>
          </a:p>
        </p:txBody>
      </p:sp>
      <p:sp>
        <p:nvSpPr>
          <p:cNvPr id="171" name="Shape 171"/>
          <p:cNvSpPr txBox="1">
            <a:spLocks noGrp="1"/>
          </p:cNvSpPr>
          <p:nvPr>
            <p:ph type="title"/>
          </p:nvPr>
        </p:nvSpPr>
        <p:spPr>
          <a:xfrm>
            <a:off x="311700" y="292850"/>
            <a:ext cx="8520599" cy="565500"/>
          </a:xfrm>
          <a:prstGeom prst="rect">
            <a:avLst/>
          </a:prstGeom>
        </p:spPr>
        <p:txBody>
          <a:bodyPr lIns="91425" tIns="91425" rIns="91425" bIns="91425" anchor="t" anchorCtr="0">
            <a:noAutofit/>
          </a:bodyPr>
          <a:lstStyle/>
          <a:p>
            <a:pPr lvl="0" algn="ctr">
              <a:lnSpc>
                <a:spcPct val="115000"/>
              </a:lnSpc>
              <a:spcBef>
                <a:spcPts val="0"/>
              </a:spcBef>
              <a:spcAft>
                <a:spcPts val="1600"/>
              </a:spcAft>
              <a:buNone/>
            </a:pPr>
            <a:r>
              <a:rPr lang="en" sz="1800">
                <a:solidFill>
                  <a:srgbClr val="434343"/>
                </a:solidFill>
                <a:latin typeface="Times New Roman"/>
                <a:ea typeface="Times New Roman"/>
                <a:cs typeface="Times New Roman"/>
                <a:sym typeface="Times New Roman"/>
              </a:rPr>
              <a:t>Bagaimana ICT dapat meningkatkan kemahiran berfikir?</a:t>
            </a:r>
          </a:p>
        </p:txBody>
      </p:sp>
      <p:sp>
        <p:nvSpPr>
          <p:cNvPr id="172" name="Shape 172"/>
          <p:cNvSpPr txBox="1">
            <a:spLocks noGrp="1"/>
          </p:cNvSpPr>
          <p:nvPr>
            <p:ph type="body" idx="2"/>
          </p:nvPr>
        </p:nvSpPr>
        <p:spPr>
          <a:xfrm>
            <a:off x="4832400" y="961375"/>
            <a:ext cx="3999899" cy="3607499"/>
          </a:xfrm>
          <a:prstGeom prst="rect">
            <a:avLst/>
          </a:prstGeom>
        </p:spPr>
        <p:txBody>
          <a:bodyPr lIns="91425" tIns="91425" rIns="91425" bIns="91425" anchor="t" anchorCtr="0">
            <a:noAutofit/>
          </a:bodyPr>
          <a:lstStyle/>
          <a:p>
            <a:pPr lvl="0" rtl="0">
              <a:spcBef>
                <a:spcPts val="0"/>
              </a:spcBef>
              <a:spcAft>
                <a:spcPts val="0"/>
              </a:spcAft>
              <a:buNone/>
            </a:pPr>
            <a:r>
              <a:rPr lang="en" sz="1200" b="1">
                <a:solidFill>
                  <a:srgbClr val="434343"/>
                </a:solidFill>
                <a:latin typeface="Times New Roman"/>
                <a:ea typeface="Times New Roman"/>
                <a:cs typeface="Times New Roman"/>
                <a:sym typeface="Times New Roman"/>
              </a:rPr>
              <a:t>-	Melalui ICT,penggunaan email,blog dan portal-portal dapat membantu pelajar berkongsi,menyebar dan bertukar maklumat  tentang sesuatu perkara.</a:t>
            </a:r>
          </a:p>
          <a:p>
            <a:pPr lvl="0" rtl="0">
              <a:spcBef>
                <a:spcPts val="0"/>
              </a:spcBef>
              <a:spcAft>
                <a:spcPts val="0"/>
              </a:spcAft>
              <a:buNone/>
            </a:pPr>
            <a:endParaRPr sz="1200" b="1">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r>
              <a:rPr lang="en" sz="1200" b="1">
                <a:solidFill>
                  <a:srgbClr val="434343"/>
                </a:solidFill>
                <a:latin typeface="Times New Roman"/>
                <a:ea typeface="Times New Roman"/>
                <a:cs typeface="Times New Roman"/>
                <a:sym typeface="Times New Roman"/>
              </a:rPr>
              <a:t>-	Sekiranya ICT digunakan dalam kaedah pembelajaran seperti penggunaan Power Point bagi tujuan pembentangan,penyampaian akan lebih menarik kerana ‘slide’ yang dipapar lebih kreatif dan memudahkan pelajar memahami maklumat yang disampaikan.</a:t>
            </a:r>
          </a:p>
          <a:p>
            <a:pPr lvl="0" rtl="0">
              <a:spcBef>
                <a:spcPts val="0"/>
              </a:spcBef>
              <a:spcAft>
                <a:spcPts val="0"/>
              </a:spcAft>
              <a:buClr>
                <a:schemeClr val="dk1"/>
              </a:buClr>
              <a:buSzPct val="91666"/>
              <a:buFont typeface="Arial"/>
              <a:buNone/>
            </a:pPr>
            <a:endParaRPr sz="1200" b="1">
              <a:solidFill>
                <a:srgbClr val="434343"/>
              </a:solidFill>
              <a:latin typeface="Times New Roman"/>
              <a:ea typeface="Times New Roman"/>
              <a:cs typeface="Times New Roman"/>
              <a:sym typeface="Times New Roman"/>
            </a:endParaRPr>
          </a:p>
          <a:p>
            <a:pPr lvl="0" rtl="0">
              <a:spcBef>
                <a:spcPts val="0"/>
              </a:spcBef>
              <a:spcAft>
                <a:spcPts val="0"/>
              </a:spcAft>
              <a:buClr>
                <a:schemeClr val="dk1"/>
              </a:buClr>
              <a:buSzPct val="91666"/>
              <a:buFont typeface="Arial"/>
              <a:buNone/>
            </a:pPr>
            <a:r>
              <a:rPr lang="en" sz="1200" b="1">
                <a:solidFill>
                  <a:srgbClr val="434343"/>
                </a:solidFill>
                <a:latin typeface="Times New Roman"/>
                <a:ea typeface="Times New Roman"/>
                <a:cs typeface="Times New Roman"/>
                <a:sym typeface="Times New Roman"/>
              </a:rPr>
              <a:t>-	Pelajar juga dapat menyimpan maklumat pelajaran didalam komputer atau secara online melalui penggunaan internet  seperti penggunaan Dropbox. Oleh itu,pelajar dapat belajar dimana sahaja dan proses berfikir tidak terhad di dalam kelas sahaja.</a:t>
            </a:r>
          </a:p>
          <a:p>
            <a:pPr lvl="0" rtl="0">
              <a:spcBef>
                <a:spcPts val="0"/>
              </a:spcBef>
              <a:spcAft>
                <a:spcPts val="0"/>
              </a:spcAft>
              <a:buClr>
                <a:schemeClr val="dk1"/>
              </a:buClr>
              <a:buSzPct val="91666"/>
              <a:buFont typeface="Arial"/>
              <a:buNone/>
            </a:pPr>
            <a:r>
              <a:rPr lang="en" sz="1200" b="1">
                <a:solidFill>
                  <a:srgbClr val="434343"/>
                </a:solidFill>
                <a:latin typeface="Times New Roman"/>
                <a:ea typeface="Times New Roman"/>
                <a:cs typeface="Times New Roman"/>
                <a:sym typeface="Times New Roman"/>
              </a:rPr>
              <a:t> </a:t>
            </a:r>
          </a:p>
          <a:p>
            <a:pPr lvl="0">
              <a:spcBef>
                <a:spcPts val="0"/>
              </a:spcBef>
              <a:buNone/>
            </a:pPr>
            <a:endParaRPr b="1"/>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370075" y="314125"/>
            <a:ext cx="8520599" cy="4699499"/>
          </a:xfrm>
          <a:prstGeom prst="rect">
            <a:avLst/>
          </a:prstGeom>
        </p:spPr>
        <p:txBody>
          <a:bodyPr lIns="91425" tIns="91425" rIns="91425" bIns="91425" anchor="t" anchorCtr="0">
            <a:noAutofit/>
          </a:bodyPr>
          <a:lstStyle/>
          <a:p>
            <a:pPr lvl="0">
              <a:spcBef>
                <a:spcPts val="0"/>
              </a:spcBef>
              <a:buNone/>
            </a:pPr>
            <a:endParaRPr/>
          </a:p>
        </p:txBody>
      </p:sp>
      <p:pic>
        <p:nvPicPr>
          <p:cNvPr id="178" name="Shape 178"/>
          <p:cNvPicPr preferRelativeResize="0"/>
          <p:nvPr/>
        </p:nvPicPr>
        <p:blipFill>
          <a:blip r:embed="rId3">
            <a:alphaModFix/>
          </a:blip>
          <a:stretch>
            <a:fillRect/>
          </a:stretch>
        </p:blipFill>
        <p:spPr>
          <a:xfrm>
            <a:off x="405100" y="669225"/>
            <a:ext cx="3660749" cy="3736025"/>
          </a:xfrm>
          <a:prstGeom prst="rect">
            <a:avLst/>
          </a:prstGeom>
          <a:noFill/>
          <a:ln>
            <a:noFill/>
          </a:ln>
        </p:spPr>
      </p:pic>
      <p:pic>
        <p:nvPicPr>
          <p:cNvPr id="179" name="Shape 179"/>
          <p:cNvPicPr preferRelativeResize="0"/>
          <p:nvPr/>
        </p:nvPicPr>
        <p:blipFill>
          <a:blip r:embed="rId4">
            <a:alphaModFix/>
          </a:blip>
          <a:stretch>
            <a:fillRect/>
          </a:stretch>
        </p:blipFill>
        <p:spPr>
          <a:xfrm>
            <a:off x="4175225" y="669225"/>
            <a:ext cx="4715450" cy="373602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909750" y="672412"/>
            <a:ext cx="5324475" cy="3667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3000">
                <a:latin typeface="Times New Roman"/>
                <a:ea typeface="Times New Roman"/>
                <a:cs typeface="Times New Roman"/>
                <a:sym typeface="Times New Roman"/>
              </a:rPr>
              <a:t>TAKSONAMI BLOOM</a:t>
            </a:r>
          </a:p>
        </p:txBody>
      </p:sp>
      <p:sp>
        <p:nvSpPr>
          <p:cNvPr id="190" name="Shape 19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Times New Roman"/>
              <a:buChar char="-"/>
            </a:pPr>
            <a:r>
              <a:rPr lang="en" sz="1000" b="1">
                <a:solidFill>
                  <a:srgbClr val="000000"/>
                </a:solidFill>
                <a:latin typeface="Times New Roman"/>
                <a:ea typeface="Times New Roman"/>
                <a:cs typeface="Times New Roman"/>
                <a:sym typeface="Times New Roman"/>
              </a:rPr>
              <a:t>Terdiri daripada enam aras utama yang telah digunakan sejak dari dulu lagi oleh guru diserata dunia. </a:t>
            </a:r>
          </a:p>
          <a:p>
            <a:pPr marL="457200" lvl="0" indent="-292100" rtl="0">
              <a:spcBef>
                <a:spcPts val="0"/>
              </a:spcBef>
              <a:buClr>
                <a:srgbClr val="000000"/>
              </a:buClr>
              <a:buSzPct val="100000"/>
              <a:buFont typeface="Times New Roman"/>
              <a:buChar char="-"/>
            </a:pPr>
            <a:r>
              <a:rPr lang="en" sz="1000" b="1">
                <a:solidFill>
                  <a:srgbClr val="000000"/>
                </a:solidFill>
                <a:latin typeface="Times New Roman"/>
                <a:ea typeface="Times New Roman"/>
                <a:cs typeface="Times New Roman"/>
                <a:sym typeface="Times New Roman"/>
              </a:rPr>
              <a:t>Taksonami ini merupakan pengelasan secara sistematik bagi proses berfikir dan belajar.  </a:t>
            </a:r>
          </a:p>
          <a:p>
            <a:pPr marL="457200" lvl="0" indent="-292100" rtl="0">
              <a:spcBef>
                <a:spcPts val="0"/>
              </a:spcBef>
              <a:buClr>
                <a:srgbClr val="000000"/>
              </a:buClr>
              <a:buSzPct val="100000"/>
              <a:buFont typeface="Times New Roman"/>
              <a:buChar char="-"/>
            </a:pPr>
            <a:r>
              <a:rPr lang="en" sz="1000" b="1">
                <a:solidFill>
                  <a:srgbClr val="000000"/>
                </a:solidFill>
                <a:latin typeface="Times New Roman"/>
                <a:ea typeface="Times New Roman"/>
                <a:cs typeface="Times New Roman"/>
                <a:sym typeface="Times New Roman"/>
              </a:rPr>
              <a:t>Dengan  perkembangan drastik dalam bidang pendidikan, taksonami disemak semula menyediakan alat yang lebih sesuai untuk digunakan oleh guru.</a:t>
            </a:r>
          </a:p>
          <a:p>
            <a:pPr marL="457200" lvl="0" indent="-292100">
              <a:spcBef>
                <a:spcPts val="0"/>
              </a:spcBef>
              <a:buSzPct val="100000"/>
              <a:buFont typeface="Times New Roman"/>
              <a:buChar char="-"/>
            </a:pPr>
            <a:endParaRPr sz="1000">
              <a:latin typeface="Times New Roman"/>
              <a:ea typeface="Times New Roman"/>
              <a:cs typeface="Times New Roman"/>
              <a:sym typeface="Times New Roman"/>
            </a:endParaRPr>
          </a:p>
        </p:txBody>
      </p:sp>
      <p:pic>
        <p:nvPicPr>
          <p:cNvPr id="191" name="Shape 191"/>
          <p:cNvPicPr preferRelativeResize="0"/>
          <p:nvPr/>
        </p:nvPicPr>
        <p:blipFill>
          <a:blip r:embed="rId3">
            <a:alphaModFix/>
          </a:blip>
          <a:stretch>
            <a:fillRect/>
          </a:stretch>
        </p:blipFill>
        <p:spPr>
          <a:xfrm>
            <a:off x="5011125" y="2007375"/>
            <a:ext cx="2857500" cy="2667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ctr" anchorCtr="0">
            <a:noAutofit/>
          </a:bodyPr>
          <a:lstStyle/>
          <a:p>
            <a:pPr lvl="0" algn="ctr" rtl="0">
              <a:lnSpc>
                <a:spcPct val="115000"/>
              </a:lnSpc>
              <a:spcBef>
                <a:spcPts val="0"/>
              </a:spcBef>
              <a:buClr>
                <a:schemeClr val="dk1"/>
              </a:buClr>
              <a:buSzPct val="61111"/>
              <a:buFont typeface="Arial"/>
              <a:buNone/>
            </a:pPr>
            <a:r>
              <a:rPr lang="en" sz="1800">
                <a:latin typeface="Times New Roman"/>
                <a:ea typeface="Times New Roman"/>
                <a:cs typeface="Times New Roman"/>
                <a:sym typeface="Times New Roman"/>
              </a:rPr>
              <a:t>PEMBELAJARAN TENTANG TEKNOLOGI MAKLUMAT DAN KOMUNIKASI (ICT)</a:t>
            </a:r>
          </a:p>
        </p:txBody>
      </p:sp>
      <p:sp>
        <p:nvSpPr>
          <p:cNvPr id="63" name="Shape 63"/>
          <p:cNvSpPr txBox="1">
            <a:spLocks noGrp="1"/>
          </p:cNvSpPr>
          <p:nvPr>
            <p:ph type="body" idx="1"/>
          </p:nvPr>
        </p:nvSpPr>
        <p:spPr>
          <a:xfrm>
            <a:off x="311700" y="1228675"/>
            <a:ext cx="8520599" cy="3340199"/>
          </a:xfrm>
          <a:prstGeom prst="rect">
            <a:avLst/>
          </a:prstGeom>
          <a:ln>
            <a:noFill/>
          </a:ln>
        </p:spPr>
        <p:txBody>
          <a:bodyPr lIns="91425" tIns="91425" rIns="91425" bIns="91425" anchor="t" anchorCtr="0">
            <a:noAutofit/>
          </a:bodyPr>
          <a:lstStyle/>
          <a:p>
            <a:pPr lvl="0" rtl="0">
              <a:spcBef>
                <a:spcPts val="0"/>
              </a:spcBef>
              <a:buNone/>
            </a:pPr>
            <a:r>
              <a:rPr lang="en" dirty="0">
                <a:solidFill>
                  <a:srgbClr val="000000"/>
                </a:solidFill>
                <a:latin typeface="Times New Roman"/>
                <a:ea typeface="Times New Roman"/>
                <a:cs typeface="Times New Roman"/>
                <a:sym typeface="Times New Roman"/>
              </a:rPr>
              <a:t>PENGENALAN</a:t>
            </a:r>
          </a:p>
          <a:p>
            <a:pPr lvl="0" rtl="0">
              <a:spcBef>
                <a:spcPts val="0"/>
              </a:spcBef>
              <a:buNone/>
            </a:pPr>
            <a:endParaRPr sz="1400" dirty="0">
              <a:solidFill>
                <a:srgbClr val="000000"/>
              </a:solidFill>
              <a:latin typeface="Times New Roman"/>
              <a:ea typeface="Times New Roman"/>
              <a:cs typeface="Times New Roman"/>
              <a:sym typeface="Times New Roman"/>
            </a:endParaRPr>
          </a:p>
          <a:p>
            <a:pPr marL="457200" lvl="0" indent="-317500" rtl="0">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Menggunakan ICT secara </a:t>
            </a:r>
            <a:r>
              <a:rPr lang="en" sz="1400" b="1" i="1" u="sng" dirty="0">
                <a:solidFill>
                  <a:srgbClr val="000000"/>
                </a:solidFill>
                <a:latin typeface="Times New Roman"/>
                <a:ea typeface="Times New Roman"/>
                <a:cs typeface="Times New Roman"/>
                <a:sym typeface="Times New Roman"/>
              </a:rPr>
              <a:t>terancang</a:t>
            </a:r>
            <a:r>
              <a:rPr lang="en" sz="1400" u="sng" dirty="0">
                <a:solidFill>
                  <a:srgbClr val="000000"/>
                </a:solidFill>
                <a:latin typeface="Times New Roman"/>
                <a:ea typeface="Times New Roman"/>
                <a:cs typeface="Times New Roman"/>
                <a:sym typeface="Times New Roman"/>
              </a:rPr>
              <a:t> </a:t>
            </a:r>
            <a:r>
              <a:rPr lang="en" sz="1400" dirty="0">
                <a:solidFill>
                  <a:srgbClr val="000000"/>
                </a:solidFill>
                <a:latin typeface="Times New Roman"/>
                <a:ea typeface="Times New Roman"/>
                <a:cs typeface="Times New Roman"/>
                <a:sym typeface="Times New Roman"/>
              </a:rPr>
              <a:t>dan </a:t>
            </a:r>
            <a:r>
              <a:rPr lang="en" sz="1400" b="1" i="1" u="sng" dirty="0">
                <a:solidFill>
                  <a:srgbClr val="000000"/>
                </a:solidFill>
                <a:latin typeface="Times New Roman"/>
                <a:ea typeface="Times New Roman"/>
                <a:cs typeface="Times New Roman"/>
                <a:sym typeface="Times New Roman"/>
              </a:rPr>
              <a:t>bersesuaian </a:t>
            </a:r>
          </a:p>
          <a:p>
            <a:pPr lvl="0" rtl="0">
              <a:spcBef>
                <a:spcPts val="0"/>
              </a:spcBef>
              <a:spcAft>
                <a:spcPts val="0"/>
              </a:spcAft>
              <a:buNone/>
            </a:pPr>
            <a:endParaRPr sz="1400" b="1" i="1" u="sng" dirty="0">
              <a:solidFill>
                <a:srgbClr val="000000"/>
              </a:solidFill>
              <a:latin typeface="Times New Roman"/>
              <a:ea typeface="Times New Roman"/>
              <a:cs typeface="Times New Roman"/>
              <a:sym typeface="Times New Roman"/>
            </a:endParaRPr>
          </a:p>
          <a:p>
            <a:pPr lvl="0" rtl="0">
              <a:spcBef>
                <a:spcPts val="0"/>
              </a:spcBef>
              <a:spcAft>
                <a:spcPts val="0"/>
              </a:spcAft>
              <a:buNone/>
            </a:pPr>
            <a:endParaRPr sz="1400" b="1" i="1" u="sng" dirty="0">
              <a:solidFill>
                <a:srgbClr val="000000"/>
              </a:solidFill>
              <a:latin typeface="Times New Roman"/>
              <a:ea typeface="Times New Roman"/>
              <a:cs typeface="Times New Roman"/>
              <a:sym typeface="Times New Roman"/>
            </a:endParaRPr>
          </a:p>
          <a:p>
            <a:pPr marL="457200" lvl="0" indent="-317500" rtl="0">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Meningkatkan </a:t>
            </a:r>
            <a:r>
              <a:rPr lang="en" sz="1400" b="1" i="1" u="sng" dirty="0">
                <a:solidFill>
                  <a:srgbClr val="000000"/>
                </a:solidFill>
                <a:latin typeface="Times New Roman"/>
                <a:ea typeface="Times New Roman"/>
                <a:cs typeface="Times New Roman"/>
                <a:sym typeface="Times New Roman"/>
              </a:rPr>
              <a:t>kecekapan proses</a:t>
            </a:r>
            <a:r>
              <a:rPr lang="en" sz="1400" dirty="0">
                <a:solidFill>
                  <a:srgbClr val="000000"/>
                </a:solidFill>
                <a:latin typeface="Times New Roman"/>
                <a:ea typeface="Times New Roman"/>
                <a:cs typeface="Times New Roman"/>
                <a:sym typeface="Times New Roman"/>
              </a:rPr>
              <a:t> dan </a:t>
            </a:r>
            <a:r>
              <a:rPr lang="en" sz="1400" b="1" i="1" u="sng" dirty="0">
                <a:solidFill>
                  <a:srgbClr val="000000"/>
                </a:solidFill>
                <a:latin typeface="Times New Roman"/>
                <a:ea typeface="Times New Roman"/>
                <a:cs typeface="Times New Roman"/>
                <a:sym typeface="Times New Roman"/>
              </a:rPr>
              <a:t>pengajaran dan pembelajaran</a:t>
            </a:r>
          </a:p>
          <a:p>
            <a:pPr lvl="0">
              <a:spcBef>
                <a:spcPts val="0"/>
              </a:spcBef>
              <a:buNone/>
            </a:pPr>
            <a:endParaRPr sz="1400" dirty="0">
              <a:solidFill>
                <a:srgbClr val="00000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599" cy="800999"/>
          </a:xfrm>
          <a:prstGeom prst="rect">
            <a:avLst/>
          </a:prstGeom>
        </p:spPr>
        <p:txBody>
          <a:bodyPr lIns="91425" tIns="91425" rIns="91425" bIns="91425" anchor="ctr" anchorCtr="0">
            <a:noAutofit/>
          </a:bodyPr>
          <a:lstStyle/>
          <a:p>
            <a:pPr lvl="0">
              <a:spcBef>
                <a:spcPts val="0"/>
              </a:spcBef>
              <a:buNone/>
            </a:pPr>
            <a:r>
              <a:rPr lang="en" sz="1800" b="0">
                <a:latin typeface="Times New Roman"/>
                <a:ea typeface="Times New Roman"/>
                <a:cs typeface="Times New Roman"/>
                <a:sym typeface="Times New Roman"/>
              </a:rPr>
              <a:t>KAEDAH PEMBELAJARAN ICT</a:t>
            </a:r>
          </a:p>
        </p:txBody>
      </p:sp>
      <p:pic>
        <p:nvPicPr>
          <p:cNvPr id="69" name="Shape 69"/>
          <p:cNvPicPr preferRelativeResize="0"/>
          <p:nvPr/>
        </p:nvPicPr>
        <p:blipFill>
          <a:blip r:embed="rId3">
            <a:alphaModFix/>
          </a:blip>
          <a:stretch>
            <a:fillRect/>
          </a:stretch>
        </p:blipFill>
        <p:spPr>
          <a:xfrm>
            <a:off x="1572575" y="2707949"/>
            <a:ext cx="2643849" cy="1762574"/>
          </a:xfrm>
          <a:prstGeom prst="rect">
            <a:avLst/>
          </a:prstGeom>
          <a:noFill/>
          <a:ln>
            <a:noFill/>
          </a:ln>
        </p:spPr>
      </p:pic>
      <p:sp>
        <p:nvSpPr>
          <p:cNvPr id="70" name="Shape 70"/>
          <p:cNvSpPr txBox="1">
            <a:spLocks noGrp="1"/>
          </p:cNvSpPr>
          <p:nvPr>
            <p:ph type="body" idx="1"/>
          </p:nvPr>
        </p:nvSpPr>
        <p:spPr>
          <a:xfrm>
            <a:off x="311700" y="1420500"/>
            <a:ext cx="7671300" cy="2681400"/>
          </a:xfrm>
          <a:prstGeom prst="rect">
            <a:avLst/>
          </a:prstGeom>
        </p:spPr>
        <p:txBody>
          <a:bodyPr lIns="91425" tIns="91425" rIns="91425" bIns="91425" anchor="t" anchorCtr="0">
            <a:noAutofit/>
          </a:bodyPr>
          <a:lstStyle/>
          <a:p>
            <a:pPr lvl="0" rtl="0">
              <a:lnSpc>
                <a:spcPct val="200000"/>
              </a:lnSpc>
              <a:spcBef>
                <a:spcPts val="0"/>
              </a:spcBef>
              <a:buNone/>
            </a:pPr>
            <a:r>
              <a:rPr lang="en" sz="1400" dirty="0">
                <a:solidFill>
                  <a:srgbClr val="000000"/>
                </a:solidFill>
                <a:latin typeface="Times New Roman"/>
                <a:ea typeface="Times New Roman"/>
                <a:cs typeface="Times New Roman"/>
                <a:sym typeface="Times New Roman"/>
              </a:rPr>
              <a:t>Pembelajaran secara </a:t>
            </a:r>
            <a:r>
              <a:rPr lang="en" sz="1400" i="1" dirty="0">
                <a:solidFill>
                  <a:srgbClr val="000000"/>
                </a:solidFill>
                <a:latin typeface="Times New Roman"/>
                <a:ea typeface="Times New Roman"/>
                <a:cs typeface="Times New Roman"/>
                <a:sym typeface="Times New Roman"/>
              </a:rPr>
              <a:t>formal</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pembelajaran di dalam kelas</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wajib</a:t>
            </a:r>
          </a:p>
        </p:txBody>
      </p:sp>
      <p:sp>
        <p:nvSpPr>
          <p:cNvPr id="71" name="Shape 71"/>
          <p:cNvSpPr txBox="1"/>
          <p:nvPr/>
        </p:nvSpPr>
        <p:spPr>
          <a:xfrm>
            <a:off x="5384950" y="2917550"/>
            <a:ext cx="3619200" cy="1887599"/>
          </a:xfrm>
          <a:prstGeom prst="rect">
            <a:avLst/>
          </a:prstGeom>
          <a:noFill/>
          <a:ln>
            <a:noFill/>
          </a:ln>
        </p:spPr>
        <p:txBody>
          <a:bodyPr lIns="91425" tIns="91425" rIns="91425" bIns="91425" anchor="t" anchorCtr="0">
            <a:noAutofit/>
          </a:bodyPr>
          <a:lstStyle/>
          <a:p>
            <a:pPr lvl="0" rtl="0">
              <a:lnSpc>
                <a:spcPct val="200000"/>
              </a:lnSpc>
              <a:spcBef>
                <a:spcPts val="0"/>
              </a:spcBef>
              <a:spcAft>
                <a:spcPts val="1600"/>
              </a:spcAft>
              <a:buNone/>
            </a:pPr>
            <a:r>
              <a:rPr lang="en" dirty="0">
                <a:latin typeface="Times New Roman"/>
                <a:ea typeface="Times New Roman"/>
                <a:cs typeface="Times New Roman"/>
                <a:sym typeface="Times New Roman"/>
              </a:rPr>
              <a:t>Pembelajaran secara </a:t>
            </a:r>
            <a:r>
              <a:rPr lang="en" i="1" dirty="0">
                <a:latin typeface="Times New Roman"/>
                <a:ea typeface="Times New Roman"/>
                <a:cs typeface="Times New Roman"/>
                <a:sym typeface="Times New Roman"/>
              </a:rPr>
              <a:t>nonformal</a:t>
            </a:r>
          </a:p>
          <a:p>
            <a:pPr marL="457200" lvl="0" indent="-317500" rtl="0">
              <a:lnSpc>
                <a:spcPct val="200000"/>
              </a:lnSpc>
              <a:spcBef>
                <a:spcPts val="0"/>
              </a:spcBef>
              <a:spcAft>
                <a:spcPts val="1600"/>
              </a:spcAft>
              <a:buClr>
                <a:srgbClr val="000000"/>
              </a:buClr>
              <a:buFont typeface="Arial" panose="020B0604020202020204" pitchFamily="34" charset="0"/>
              <a:buChar char="•"/>
            </a:pPr>
            <a:r>
              <a:rPr lang="en" dirty="0">
                <a:latin typeface="Times New Roman"/>
                <a:ea typeface="Times New Roman"/>
                <a:cs typeface="Times New Roman"/>
                <a:sym typeface="Times New Roman"/>
              </a:rPr>
              <a:t>pembelajaran di dalam kelas</a:t>
            </a:r>
          </a:p>
          <a:p>
            <a:pPr marL="457200" lvl="0" indent="-317500" rtl="0">
              <a:lnSpc>
                <a:spcPct val="200000"/>
              </a:lnSpc>
              <a:spcBef>
                <a:spcPts val="0"/>
              </a:spcBef>
              <a:spcAft>
                <a:spcPts val="1600"/>
              </a:spcAft>
              <a:buClr>
                <a:srgbClr val="000000"/>
              </a:buClr>
              <a:buFont typeface="Arial" panose="020B0604020202020204" pitchFamily="34" charset="0"/>
              <a:buChar char="•"/>
            </a:pPr>
            <a:r>
              <a:rPr lang="en" dirty="0">
                <a:latin typeface="Times New Roman"/>
                <a:ea typeface="Times New Roman"/>
                <a:cs typeface="Times New Roman"/>
                <a:sym typeface="Times New Roman"/>
              </a:rPr>
              <a:t>tidak wajib/kelas tuisyen</a:t>
            </a:r>
          </a:p>
          <a:p>
            <a:pPr lvl="0">
              <a:spcBef>
                <a:spcPts val="0"/>
              </a:spcBef>
              <a:buNone/>
            </a:pPr>
            <a:endParaRPr dirty="0"/>
          </a:p>
        </p:txBody>
      </p:sp>
      <p:pic>
        <p:nvPicPr>
          <p:cNvPr id="72" name="Shape 72"/>
          <p:cNvPicPr preferRelativeResize="0"/>
          <p:nvPr/>
        </p:nvPicPr>
        <p:blipFill>
          <a:blip r:embed="rId4">
            <a:alphaModFix/>
          </a:blip>
          <a:stretch>
            <a:fillRect/>
          </a:stretch>
        </p:blipFill>
        <p:spPr>
          <a:xfrm>
            <a:off x="5229575" y="936175"/>
            <a:ext cx="2715726" cy="198137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txBox="1">
            <a:spLocks noGrp="1"/>
          </p:cNvSpPr>
          <p:nvPr>
            <p:ph type="body" idx="1"/>
          </p:nvPr>
        </p:nvSpPr>
        <p:spPr>
          <a:xfrm>
            <a:off x="1115625" y="1407500"/>
            <a:ext cx="7716600" cy="3161399"/>
          </a:xfrm>
          <a:prstGeom prst="rect">
            <a:avLst/>
          </a:prstGeom>
        </p:spPr>
        <p:txBody>
          <a:bodyPr lIns="91425" tIns="91425" rIns="91425" bIns="91425" anchor="t" anchorCtr="0">
            <a:noAutofit/>
          </a:bodyPr>
          <a:lstStyle/>
          <a:p>
            <a:pPr lvl="0" rtl="0">
              <a:lnSpc>
                <a:spcPct val="200000"/>
              </a:lnSpc>
              <a:spcBef>
                <a:spcPts val="0"/>
              </a:spcBef>
              <a:buNone/>
            </a:pPr>
            <a:r>
              <a:rPr lang="en" sz="1400" dirty="0">
                <a:solidFill>
                  <a:srgbClr val="000000"/>
                </a:solidFill>
                <a:latin typeface="Times New Roman"/>
                <a:ea typeface="Times New Roman"/>
                <a:cs typeface="Times New Roman"/>
                <a:sym typeface="Times New Roman"/>
              </a:rPr>
              <a:t>Pembelajaran secara </a:t>
            </a:r>
            <a:r>
              <a:rPr lang="en" sz="1400" i="1" dirty="0">
                <a:solidFill>
                  <a:srgbClr val="000000"/>
                </a:solidFill>
                <a:latin typeface="Times New Roman"/>
                <a:ea typeface="Times New Roman"/>
                <a:cs typeface="Times New Roman"/>
                <a:sym typeface="Times New Roman"/>
              </a:rPr>
              <a:t>informal</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bukan di dalam kelas</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diajar oleh kawan</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media</a:t>
            </a:r>
          </a:p>
          <a:p>
            <a:pPr lvl="0">
              <a:spcBef>
                <a:spcPts val="0"/>
              </a:spcBef>
              <a:buNone/>
            </a:pPr>
            <a:endParaRPr dirty="0"/>
          </a:p>
        </p:txBody>
      </p:sp>
      <p:pic>
        <p:nvPicPr>
          <p:cNvPr id="79" name="Shape 79"/>
          <p:cNvPicPr preferRelativeResize="0"/>
          <p:nvPr/>
        </p:nvPicPr>
        <p:blipFill>
          <a:blip r:embed="rId3">
            <a:alphaModFix/>
          </a:blip>
          <a:stretch>
            <a:fillRect/>
          </a:stretch>
        </p:blipFill>
        <p:spPr>
          <a:xfrm>
            <a:off x="3945575" y="1555400"/>
            <a:ext cx="3054599" cy="2032699"/>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11700" y="985900"/>
            <a:ext cx="8520599" cy="3582900"/>
          </a:xfrm>
          <a:prstGeom prst="rect">
            <a:avLst/>
          </a:prstGeom>
        </p:spPr>
        <p:txBody>
          <a:bodyPr lIns="91425" tIns="91425" rIns="91425" bIns="91425" anchor="t" anchorCtr="0">
            <a:noAutofit/>
          </a:bodyPr>
          <a:lstStyle/>
          <a:p>
            <a:pPr lvl="0" rtl="0">
              <a:lnSpc>
                <a:spcPct val="200000"/>
              </a:lnSpc>
              <a:spcBef>
                <a:spcPts val="0"/>
              </a:spcBef>
              <a:buNone/>
            </a:pPr>
            <a:r>
              <a:rPr lang="en" dirty="0">
                <a:solidFill>
                  <a:srgbClr val="000000"/>
                </a:solidFill>
                <a:latin typeface="Times New Roman"/>
                <a:ea typeface="Times New Roman"/>
                <a:cs typeface="Times New Roman"/>
                <a:sym typeface="Times New Roman"/>
              </a:rPr>
              <a:t>MANFAAT</a:t>
            </a:r>
          </a:p>
          <a:p>
            <a:pPr marL="457200" lvl="0" indent="-317500" rtl="0">
              <a:lnSpc>
                <a:spcPct val="200000"/>
              </a:lnSpc>
              <a:spcBef>
                <a:spcPts val="70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Guru-guru dapat meluaskan lagi konsep pembelajaran.</a:t>
            </a:r>
          </a:p>
          <a:p>
            <a:pPr marL="457200" lvl="0" indent="-317500" rtl="0">
              <a:lnSpc>
                <a:spcPct val="200000"/>
              </a:lnSpc>
              <a:spcBef>
                <a:spcPts val="70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Guru-guru dapat menyediakan suatu situasi pendidikan yang mencabar minda kepada murid cerdik </a:t>
            </a:r>
            <a:r>
              <a:rPr lang="en" sz="1400" dirty="0" smtClean="0">
                <a:solidFill>
                  <a:srgbClr val="000000"/>
                </a:solidFill>
                <a:latin typeface="Times New Roman"/>
                <a:ea typeface="Times New Roman"/>
                <a:cs typeface="Times New Roman"/>
                <a:sym typeface="Times New Roman"/>
              </a:rPr>
              <a:t>yang memerlukan </a:t>
            </a:r>
            <a:r>
              <a:rPr lang="en" sz="1400" dirty="0">
                <a:solidFill>
                  <a:srgbClr val="000000"/>
                </a:solidFill>
                <a:latin typeface="Times New Roman"/>
                <a:ea typeface="Times New Roman"/>
                <a:cs typeface="Times New Roman"/>
                <a:sym typeface="Times New Roman"/>
              </a:rPr>
              <a:t>aktiviti pengayaan.</a:t>
            </a:r>
          </a:p>
          <a:p>
            <a:pPr marL="457200" lvl="0" indent="-317500" rtl="0">
              <a:lnSpc>
                <a:spcPct val="200000"/>
              </a:lnSpc>
              <a:spcBef>
                <a:spcPts val="70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Berupaya meningkatkan kefahaman dan penguasaan murid terhadap pelajaran.</a:t>
            </a:r>
          </a:p>
          <a:p>
            <a:pPr lvl="0">
              <a:lnSpc>
                <a:spcPct val="200000"/>
              </a:lnSpc>
              <a:spcBef>
                <a:spcPts val="0"/>
              </a:spcBef>
              <a:buNone/>
            </a:pPr>
            <a:endParaRPr sz="1400" dirty="0">
              <a:solidFill>
                <a:srgbClr val="000000"/>
              </a:solidFill>
              <a:latin typeface="Times New Roman"/>
              <a:ea typeface="Times New Roman"/>
              <a:cs typeface="Times New Roman"/>
              <a:sym typeface="Times New Roman"/>
            </a:endParaRPr>
          </a:p>
        </p:txBody>
      </p:sp>
      <p:pic>
        <p:nvPicPr>
          <p:cNvPr id="85" name="Shape 85"/>
          <p:cNvPicPr preferRelativeResize="0"/>
          <p:nvPr/>
        </p:nvPicPr>
        <p:blipFill>
          <a:blip r:embed="rId3">
            <a:alphaModFix/>
          </a:blip>
          <a:stretch>
            <a:fillRect/>
          </a:stretch>
        </p:blipFill>
        <p:spPr>
          <a:xfrm>
            <a:off x="5266100" y="150600"/>
            <a:ext cx="3048000" cy="2095500"/>
          </a:xfrm>
          <a:prstGeom prst="rect">
            <a:avLst/>
          </a:prstGeom>
          <a:noFill/>
          <a:ln>
            <a:noFill/>
          </a:ln>
        </p:spPr>
      </p:pic>
      <p:pic>
        <p:nvPicPr>
          <p:cNvPr id="86" name="Shape 86"/>
          <p:cNvPicPr preferRelativeResize="0"/>
          <p:nvPr/>
        </p:nvPicPr>
        <p:blipFill>
          <a:blip r:embed="rId4">
            <a:alphaModFix/>
          </a:blip>
          <a:stretch>
            <a:fillRect/>
          </a:stretch>
        </p:blipFill>
        <p:spPr>
          <a:xfrm>
            <a:off x="6523304" y="3450816"/>
            <a:ext cx="2254950" cy="1503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200000"/>
              </a:lnSpc>
              <a:spcBef>
                <a:spcPts val="0"/>
              </a:spcBef>
              <a:spcAft>
                <a:spcPts val="0"/>
              </a:spcAft>
              <a:buNone/>
            </a:pPr>
            <a:endParaRPr sz="1400" dirty="0">
              <a:solidFill>
                <a:srgbClr val="000000"/>
              </a:solidFill>
              <a:latin typeface="Times New Roman"/>
              <a:ea typeface="Times New Roman"/>
              <a:cs typeface="Times New Roman"/>
              <a:sym typeface="Times New Roman"/>
            </a:endParaRP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memberi  peluang  pembelajaran yang sama   kepada  semua   murid yang memiliki pelbagai keupayaan.</a:t>
            </a: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meningkatkan motivasi murid.</a:t>
            </a: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membolehkan pembelajaran bersendiri (individualise learning).</a:t>
            </a: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Membolehkan murid mengakses maklumat yang sukar diperolehi.</a:t>
            </a:r>
          </a:p>
          <a:p>
            <a:pPr lvl="0">
              <a:lnSpc>
                <a:spcPct val="200000"/>
              </a:lnSpc>
              <a:spcBef>
                <a:spcPts val="0"/>
              </a:spcBef>
              <a:buNone/>
            </a:pPr>
            <a:endParaRPr dirty="0"/>
          </a:p>
        </p:txBody>
      </p:sp>
      <p:pic>
        <p:nvPicPr>
          <p:cNvPr id="92" name="Shape 92"/>
          <p:cNvPicPr preferRelativeResize="0"/>
          <p:nvPr/>
        </p:nvPicPr>
        <p:blipFill>
          <a:blip r:embed="rId3">
            <a:alphaModFix/>
          </a:blip>
          <a:stretch>
            <a:fillRect/>
          </a:stretch>
        </p:blipFill>
        <p:spPr>
          <a:xfrm>
            <a:off x="5892026" y="1968350"/>
            <a:ext cx="2413099" cy="3175149"/>
          </a:xfrm>
          <a:prstGeom prst="rect">
            <a:avLst/>
          </a:prstGeom>
          <a:noFill/>
          <a:ln>
            <a:noFill/>
          </a:ln>
        </p:spPr>
      </p:pic>
      <p:pic>
        <p:nvPicPr>
          <p:cNvPr id="93" name="Shape 93"/>
          <p:cNvPicPr preferRelativeResize="0"/>
          <p:nvPr/>
        </p:nvPicPr>
        <p:blipFill>
          <a:blip r:embed="rId4">
            <a:alphaModFix/>
          </a:blip>
          <a:stretch>
            <a:fillRect/>
          </a:stretch>
        </p:blipFill>
        <p:spPr>
          <a:xfrm>
            <a:off x="29175" y="41525"/>
            <a:ext cx="2971774" cy="16562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1700" y="934000"/>
            <a:ext cx="8520599" cy="3645599"/>
          </a:xfrm>
          <a:prstGeom prst="rect">
            <a:avLst/>
          </a:prstGeom>
        </p:spPr>
        <p:txBody>
          <a:bodyPr lIns="91425" tIns="91425" rIns="91425" bIns="91425" anchor="t" anchorCtr="0">
            <a:noAutofit/>
          </a:bodyPr>
          <a:lstStyle/>
          <a:p>
            <a:pPr lvl="0" rtl="0">
              <a:lnSpc>
                <a:spcPct val="200000"/>
              </a:lnSpc>
              <a:spcBef>
                <a:spcPts val="0"/>
              </a:spcBef>
              <a:buNone/>
            </a:pPr>
            <a:r>
              <a:rPr lang="en" dirty="0">
                <a:solidFill>
                  <a:srgbClr val="000000"/>
                </a:solidFill>
                <a:latin typeface="Times New Roman"/>
                <a:ea typeface="Times New Roman"/>
                <a:cs typeface="Times New Roman"/>
                <a:sym typeface="Times New Roman"/>
              </a:rPr>
              <a:t>PERHATIAN YANG PERLU DIBERI</a:t>
            </a: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Penggunaan ICT dalam P&amp;P perlu dirancang dengan  baik   dan   bukan   sebagai   aktiviti sampingan   yang tidak  ada  kaitan  dengan kurikulum.</a:t>
            </a: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Guru mesti menggunakan ICT bersesuaian dengan kehendak kurikulum atau untuk menyokong sesuatu pendekatan pengajaran dan pembelajaran. </a:t>
            </a:r>
          </a:p>
          <a:p>
            <a:pPr lvl="0">
              <a:lnSpc>
                <a:spcPct val="200000"/>
              </a:lnSpc>
              <a:spcBef>
                <a:spcPts val="0"/>
              </a:spcBef>
              <a:buNone/>
            </a:pPr>
            <a:endParaRPr sz="1400" dirty="0">
              <a:solidFill>
                <a:srgbClr val="000000"/>
              </a:solidFill>
              <a:latin typeface="Times New Roman"/>
              <a:ea typeface="Times New Roman"/>
              <a:cs typeface="Times New Roman"/>
              <a:sym typeface="Times New Roman"/>
            </a:endParaRPr>
          </a:p>
        </p:txBody>
      </p:sp>
      <p:pic>
        <p:nvPicPr>
          <p:cNvPr id="99" name="Shape 99"/>
          <p:cNvPicPr preferRelativeResize="0"/>
          <p:nvPr/>
        </p:nvPicPr>
        <p:blipFill>
          <a:blip r:embed="rId3">
            <a:alphaModFix/>
          </a:blip>
          <a:stretch>
            <a:fillRect/>
          </a:stretch>
        </p:blipFill>
        <p:spPr>
          <a:xfrm>
            <a:off x="6386450" y="292849"/>
            <a:ext cx="1537475" cy="1383724"/>
          </a:xfrm>
          <a:prstGeom prst="rect">
            <a:avLst/>
          </a:prstGeom>
          <a:noFill/>
          <a:ln>
            <a:noFill/>
          </a:ln>
        </p:spPr>
      </p:pic>
      <p:pic>
        <p:nvPicPr>
          <p:cNvPr id="100" name="Shape 100"/>
          <p:cNvPicPr preferRelativeResize="0"/>
          <p:nvPr/>
        </p:nvPicPr>
        <p:blipFill>
          <a:blip r:embed="rId4">
            <a:alphaModFix/>
          </a:blip>
          <a:stretch>
            <a:fillRect/>
          </a:stretch>
        </p:blipFill>
        <p:spPr>
          <a:xfrm>
            <a:off x="5726437" y="3006425"/>
            <a:ext cx="2857500" cy="1905000"/>
          </a:xfrm>
          <a:prstGeom prst="rect">
            <a:avLst/>
          </a:prstGeom>
          <a:noFill/>
          <a:ln>
            <a:noFill/>
          </a:ln>
        </p:spPr>
      </p:pic>
      <p:pic>
        <p:nvPicPr>
          <p:cNvPr id="101" name="Shape 101"/>
          <p:cNvPicPr preferRelativeResize="0"/>
          <p:nvPr/>
        </p:nvPicPr>
        <p:blipFill>
          <a:blip r:embed="rId5">
            <a:alphaModFix/>
          </a:blip>
          <a:stretch>
            <a:fillRect/>
          </a:stretch>
        </p:blipFill>
        <p:spPr>
          <a:xfrm>
            <a:off x="1555334" y="3818026"/>
            <a:ext cx="1093399" cy="10933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lnSpc>
                <a:spcPct val="115000"/>
              </a:lnSpc>
              <a:spcBef>
                <a:spcPts val="0"/>
              </a:spcBef>
              <a:spcAft>
                <a:spcPts val="1600"/>
              </a:spcAft>
              <a:buNone/>
            </a:pPr>
            <a:r>
              <a:rPr lang="en" sz="2400" b="0">
                <a:solidFill>
                  <a:srgbClr val="000000"/>
                </a:solidFill>
                <a:latin typeface="Times New Roman"/>
                <a:ea typeface="Times New Roman"/>
                <a:cs typeface="Times New Roman"/>
                <a:sym typeface="Times New Roman"/>
              </a:rPr>
              <a:t>ICT SEBAGAI </a:t>
            </a:r>
          </a:p>
        </p:txBody>
      </p:sp>
      <p:sp>
        <p:nvSpPr>
          <p:cNvPr id="107" name="Shape 10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200000"/>
              </a:lnSpc>
              <a:spcBef>
                <a:spcPts val="0"/>
              </a:spcBef>
              <a:buNone/>
            </a:pPr>
            <a:r>
              <a:rPr lang="en" dirty="0">
                <a:solidFill>
                  <a:srgbClr val="000000"/>
                </a:solidFill>
                <a:latin typeface="Times New Roman"/>
                <a:ea typeface="Times New Roman"/>
                <a:cs typeface="Times New Roman"/>
                <a:sym typeface="Times New Roman"/>
              </a:rPr>
              <a:t>ALAT TUTORIAL</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Digunakan untuk menyampaikan kandungan pembelajaran berdasarkan urutan yang telah ditetapkan</a:t>
            </a:r>
          </a:p>
          <a:p>
            <a:pPr marL="457200" lvl="0" indent="-317500" rtl="0">
              <a:lnSpc>
                <a:spcPct val="200000"/>
              </a:lnSpc>
              <a:spcBef>
                <a:spcPts val="220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Komputer dan perisian pendidikan sama ada yang disimpan di dalam CD-ROM, cakera keras ataupun laman web.</a:t>
            </a:r>
          </a:p>
          <a:p>
            <a:pPr lvl="0">
              <a:lnSpc>
                <a:spcPct val="200000"/>
              </a:lnSpc>
              <a:spcBef>
                <a:spcPts val="0"/>
              </a:spcBef>
              <a:buNone/>
            </a:pPr>
            <a:endParaRPr sz="1400" dirty="0">
              <a:solidFill>
                <a:srgbClr val="000000"/>
              </a:solidFill>
              <a:latin typeface="Times New Roman"/>
              <a:ea typeface="Times New Roman"/>
              <a:cs typeface="Times New Roman"/>
              <a:sym typeface="Times New Roman"/>
            </a:endParaRPr>
          </a:p>
        </p:txBody>
      </p:sp>
      <p:pic>
        <p:nvPicPr>
          <p:cNvPr id="108" name="Shape 108"/>
          <p:cNvPicPr preferRelativeResize="0"/>
          <p:nvPr/>
        </p:nvPicPr>
        <p:blipFill>
          <a:blip r:embed="rId3">
            <a:alphaModFix/>
          </a:blip>
          <a:stretch>
            <a:fillRect/>
          </a:stretch>
        </p:blipFill>
        <p:spPr>
          <a:xfrm>
            <a:off x="7086900" y="327725"/>
            <a:ext cx="1568124" cy="1568124"/>
          </a:xfrm>
          <a:prstGeom prst="rect">
            <a:avLst/>
          </a:prstGeom>
          <a:noFill/>
          <a:ln>
            <a:noFill/>
          </a:ln>
        </p:spPr>
      </p:pic>
      <p:pic>
        <p:nvPicPr>
          <p:cNvPr id="109" name="Shape 109"/>
          <p:cNvPicPr preferRelativeResize="0"/>
          <p:nvPr/>
        </p:nvPicPr>
        <p:blipFill>
          <a:blip r:embed="rId4">
            <a:alphaModFix/>
          </a:blip>
          <a:stretch>
            <a:fillRect/>
          </a:stretch>
        </p:blipFill>
        <p:spPr>
          <a:xfrm>
            <a:off x="2506499" y="3391303"/>
            <a:ext cx="2650749" cy="1671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5679125" y="54950"/>
            <a:ext cx="3409925" cy="1977749"/>
          </a:xfrm>
          <a:prstGeom prst="rect">
            <a:avLst/>
          </a:prstGeom>
          <a:noFill/>
          <a:ln>
            <a:noFill/>
          </a:ln>
        </p:spPr>
      </p:pic>
      <p:sp>
        <p:nvSpPr>
          <p:cNvPr id="115" name="Shape 11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lnSpc>
                <a:spcPct val="115000"/>
              </a:lnSpc>
              <a:spcBef>
                <a:spcPts val="0"/>
              </a:spcBef>
              <a:spcAft>
                <a:spcPts val="1600"/>
              </a:spcAft>
              <a:buNone/>
            </a:pPr>
            <a:r>
              <a:rPr lang="en" sz="2400" b="0">
                <a:solidFill>
                  <a:srgbClr val="000000"/>
                </a:solidFill>
                <a:latin typeface="Times New Roman"/>
                <a:ea typeface="Times New Roman"/>
                <a:cs typeface="Times New Roman"/>
                <a:sym typeface="Times New Roman"/>
              </a:rPr>
              <a:t>ICT SEBAGAI </a:t>
            </a:r>
          </a:p>
          <a:p>
            <a:pPr lvl="0">
              <a:spcBef>
                <a:spcPts val="0"/>
              </a:spcBef>
              <a:buNone/>
            </a:pPr>
            <a:endParaRPr>
              <a:latin typeface="Times New Roman"/>
              <a:ea typeface="Times New Roman"/>
              <a:cs typeface="Times New Roman"/>
              <a:sym typeface="Times New Roman"/>
            </a:endParaRPr>
          </a:p>
        </p:txBody>
      </p:sp>
      <p:sp>
        <p:nvSpPr>
          <p:cNvPr id="116" name="Shape 116"/>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200000"/>
              </a:lnSpc>
              <a:spcBef>
                <a:spcPts val="0"/>
              </a:spcBef>
              <a:buNone/>
            </a:pPr>
            <a:r>
              <a:rPr lang="en" dirty="0">
                <a:solidFill>
                  <a:srgbClr val="000000"/>
                </a:solidFill>
                <a:latin typeface="Times New Roman"/>
                <a:ea typeface="Times New Roman"/>
                <a:cs typeface="Times New Roman"/>
                <a:sym typeface="Times New Roman"/>
              </a:rPr>
              <a:t>ALAT  PENEROKAAN (EKSPLORATORI)</a:t>
            </a:r>
          </a:p>
          <a:p>
            <a:pPr lvl="0" rtl="0">
              <a:lnSpc>
                <a:spcPct val="200000"/>
              </a:lnSpc>
              <a:spcBef>
                <a:spcPts val="0"/>
              </a:spcBef>
              <a:buNone/>
            </a:pPr>
            <a:r>
              <a:rPr lang="en" sz="1400" dirty="0">
                <a:solidFill>
                  <a:srgbClr val="000000"/>
                </a:solidFill>
                <a:latin typeface="Times New Roman"/>
                <a:ea typeface="Times New Roman"/>
                <a:cs typeface="Times New Roman"/>
                <a:sym typeface="Times New Roman"/>
              </a:rPr>
              <a:t>ICT dikatakan sebagai alat  pembelajaran penerokaan apabila ICT digunakan untuk :</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Mencari dan mengakses maklumat daripada CD-ROM, Internet, portal maklumat dan </a:t>
            </a:r>
            <a:r>
              <a:rPr lang="en" sz="1400" dirty="0" smtClean="0">
                <a:solidFill>
                  <a:srgbClr val="000000"/>
                </a:solidFill>
                <a:latin typeface="Times New Roman"/>
                <a:ea typeface="Times New Roman"/>
                <a:cs typeface="Times New Roman"/>
                <a:sym typeface="Times New Roman"/>
              </a:rPr>
              <a:t>sebagainya.</a:t>
            </a:r>
          </a:p>
          <a:p>
            <a:pPr marL="457200" lvl="0" indent="-317500" rtl="0">
              <a:lnSpc>
                <a:spcPct val="200000"/>
              </a:lnSpc>
              <a:spcBef>
                <a:spcPts val="0"/>
              </a:spcBef>
              <a:buClr>
                <a:srgbClr val="000000"/>
              </a:buClr>
              <a:buSzPct val="100000"/>
              <a:buFont typeface="Arial" panose="020B0604020202020204" pitchFamily="34" charset="0"/>
              <a:buChar char="•"/>
            </a:pPr>
            <a:r>
              <a:rPr lang="en" sz="1400" dirty="0" smtClean="0">
                <a:solidFill>
                  <a:srgbClr val="000000"/>
                </a:solidFill>
                <a:latin typeface="Times New Roman"/>
                <a:ea typeface="Times New Roman"/>
                <a:cs typeface="Times New Roman"/>
                <a:sym typeface="Times New Roman"/>
              </a:rPr>
              <a:t>Mengalami</a:t>
            </a:r>
            <a:r>
              <a:rPr lang="en" sz="1400" dirty="0">
                <a:solidFill>
                  <a:srgbClr val="000000"/>
                </a:solidFill>
                <a:latin typeface="Times New Roman"/>
                <a:ea typeface="Times New Roman"/>
                <a:cs typeface="Times New Roman"/>
                <a:sym typeface="Times New Roman"/>
              </a:rPr>
              <a:t>, mempelajari dan mengkaji sesuatu fenomena secara simulasi</a:t>
            </a:r>
            <a:r>
              <a:rPr lang="en" sz="1400" dirty="0" smtClean="0">
                <a:solidFill>
                  <a:srgbClr val="000000"/>
                </a:solidFill>
                <a:latin typeface="Times New Roman"/>
                <a:ea typeface="Times New Roman"/>
                <a:cs typeface="Times New Roman"/>
                <a:sym typeface="Times New Roman"/>
              </a:rPr>
              <a:t>.</a:t>
            </a:r>
            <a:endParaRPr lang="en" sz="1400" dirty="0">
              <a:solidFill>
                <a:srgbClr val="000000"/>
              </a:solidFill>
              <a:latin typeface="Times New Roman"/>
              <a:ea typeface="Times New Roman"/>
              <a:cs typeface="Times New Roman"/>
              <a:sym typeface="Times New Roman"/>
            </a:endParaRPr>
          </a:p>
          <a:p>
            <a:pPr marL="457200" lvl="0" indent="-317500" rtl="0">
              <a:lnSpc>
                <a:spcPct val="200000"/>
              </a:lnSpc>
              <a:spcBef>
                <a:spcPts val="0"/>
              </a:spcBef>
              <a:spcAft>
                <a:spcPts val="0"/>
              </a:spcAft>
              <a:buClr>
                <a:srgbClr val="000000"/>
              </a:buClr>
              <a:buSzPct val="100000"/>
              <a:buFont typeface="Arial" panose="020B0604020202020204" pitchFamily="34" charset="0"/>
              <a:buChar char="•"/>
            </a:pPr>
            <a:r>
              <a:rPr lang="en" sz="1400" dirty="0">
                <a:solidFill>
                  <a:srgbClr val="000000"/>
                </a:solidFill>
                <a:latin typeface="Times New Roman"/>
                <a:ea typeface="Times New Roman"/>
                <a:cs typeface="Times New Roman"/>
                <a:sym typeface="Times New Roman"/>
              </a:rPr>
              <a:t>Melihat demonstrasi sesuatu kejadian yang urutan babaknya boleh dikawal oleh murid.</a:t>
            </a:r>
          </a:p>
          <a:p>
            <a:pPr lvl="0">
              <a:lnSpc>
                <a:spcPct val="200000"/>
              </a:lnSpc>
              <a:spcBef>
                <a:spcPts val="0"/>
              </a:spcBef>
              <a:buNone/>
            </a:pPr>
            <a:endParaRPr sz="1200" dirty="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Words>
  <Application>Microsoft Office PowerPoint</Application>
  <PresentationFormat>On-screen Show (16:9)</PresentationFormat>
  <Paragraphs>91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Comic Sans MS</vt:lpstr>
      <vt:lpstr>Times New Roman</vt:lpstr>
      <vt:lpstr>Arial</vt:lpstr>
      <vt:lpstr>Source Code Pro</vt:lpstr>
      <vt:lpstr>Amatic SC</vt:lpstr>
      <vt:lpstr>beach-day</vt:lpstr>
      <vt:lpstr>Pembelajaran tentang Teknologi Maklumat dan Komunikasi (ICT) dan Kemahiran Berfikir dalam ICT (Thinking Skills and ICT)</vt:lpstr>
      <vt:lpstr>PEMBELAJARAN TENTANG TEKNOLOGI MAKLUMAT DAN KOMUNIKASI (ICT)</vt:lpstr>
      <vt:lpstr>KAEDAH PEMBELAJARAN ICT</vt:lpstr>
      <vt:lpstr>PowerPoint Presentation</vt:lpstr>
      <vt:lpstr>PowerPoint Presentation</vt:lpstr>
      <vt:lpstr>PowerPoint Presentation</vt:lpstr>
      <vt:lpstr>PowerPoint Presentation</vt:lpstr>
      <vt:lpstr>ICT SEBAGAI </vt:lpstr>
      <vt:lpstr>ICT SEBAGAI  </vt:lpstr>
      <vt:lpstr>ICT SEBAGAI  </vt:lpstr>
      <vt:lpstr>ICT SEBAGAI  </vt:lpstr>
      <vt:lpstr>    Kemahiran Berfikir dalam ICT (Thinking Skills and ICT) </vt:lpstr>
      <vt:lpstr>TUJUAN KEMAHIRAN BERFIKIR</vt:lpstr>
      <vt:lpstr>KEPENTINGAN KEMAHIRAN BERFIKIR</vt:lpstr>
      <vt:lpstr>KEPENTINGAN KEMAHIRAN BERFIKIR DALAM ICT</vt:lpstr>
      <vt:lpstr>Bagaimana ICT dapat meningkatkan kemahiran berfikir?</vt:lpstr>
      <vt:lpstr>PowerPoint Presentation</vt:lpstr>
      <vt:lpstr>PowerPoint Presentation</vt:lpstr>
      <vt:lpstr>TAKSONAMI BLOOM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Pembelajaran tentang Teknologi Maklumat dan Komunikasi (ICT) dan Kemahiran Berfikir dalam ICT (Thinking Skills and ICT)</dc:title>
  <cp:lastModifiedBy>Microsoft</cp:lastModifiedBy>
  <cp:revision>1</cp:revision>
  <dcterms:modified xsi:type="dcterms:W3CDTF">2015-12-26T14:15:24Z</dcterms:modified>
</cp:coreProperties>
</file>